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89" r:id="rId18"/>
  </p:sldIdLst>
  <p:sldSz cx="18288000" cy="10287000"/>
  <p:notesSz cx="6858000" cy="9144000"/>
  <p:embeddedFontLst>
    <p:embeddedFont>
      <p:font typeface="Calibri" panose="020F0502020204030204" pitchFamily="34" charset="0"/>
      <p:regular r:id="rId20"/>
      <p:bold r:id="rId21"/>
      <p:italic r:id="rId22"/>
      <p:boldItalic r:id="rId23"/>
    </p:embeddedFont>
    <p:embeddedFont>
      <p:font typeface="Lato" panose="020F0502020204030203" pitchFamily="34" charset="0"/>
      <p:regular r:id="rId24"/>
      <p:bold r:id="rId25"/>
      <p:boldItalic r:id="rId26"/>
    </p:embeddedFont>
    <p:embeddedFont>
      <p:font typeface="Open Sans" panose="020B0606030504020204" pitchFamily="34" charset="0"/>
      <p:regular r:id="rId27"/>
      <p:bold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04652F-5898-4046-BEAF-C4FE51EB3477}">
  <a:tblStyle styleId="{A004652F-5898-4046-BEAF-C4FE51EB347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80" d="100"/>
          <a:sy n="80" d="100"/>
        </p:scale>
        <p:origin x="824" y="22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5290ccfd60_0_16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5290ccfd60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While on the background, our app can give ringer/vibration for users to indicate their waiting status is captured. In this way, people do not need to open the app constantly. For vision impaired people, audio prompt and voice recognition will be used to allow communication.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5290ccfd60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Next, the challenging part is to interact with traffic lights. We need to change its duration in real time by people’s waiting status. We are extending the current/next green light duration due to overly crowded or senior/people with disabilities crossing. </a:t>
            </a:r>
            <a:endParaRPr/>
          </a:p>
        </p:txBody>
      </p:sp>
      <p:sp>
        <p:nvSpPr>
          <p:cNvPr id="295" name="Google Shape;295;g15290ccfd60_0_17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5290ccfd60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 other problem is that we can only collect data when there are 10 or more seconds remaining in the current light signal, since otherwise it may not be enough for us to transmit and reflect the change on the immediate light signal. </a:t>
            </a:r>
            <a:endParaRPr/>
          </a:p>
        </p:txBody>
      </p:sp>
      <p:sp>
        <p:nvSpPr>
          <p:cNvPr id="308" name="Google Shape;308;g15290ccfd60_0_18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15290ccfd60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 actual interaction can be implemented with a collaboration with City of Toronto Government, who can remotely reflect our calculated change of traffic light duration onto the traffic lights. This is possible from our research.</a:t>
            </a:r>
            <a:endParaRPr/>
          </a:p>
        </p:txBody>
      </p:sp>
      <p:sp>
        <p:nvSpPr>
          <p:cNvPr id="321" name="Google Shape;321;g15290ccfd60_0_21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4" name="Google Shape;33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4" name="Google Shape;394;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5290ccfd60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0" name="Google Shape;420;g15290ccfd60_0_24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5" name="Google Shape;106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Let’s begin. Everyone here knows that Toronto is a big city, but there transportation sucks. The most irritating for me at least, is the timing for crossing a pedestrian walk with signal lights. The traffic lights changes so fast and I can’t even finish walking the pedestrian walk. Consider how long it will take for a disabled person and the number of people that commute in Toronto. There are at least 2.56 millions of people that commute in Toronto.</a:t>
            </a:r>
            <a:endParaRPr/>
          </a:p>
        </p:txBody>
      </p:sp>
      <p:sp>
        <p:nvSpPr>
          <p:cNvPr id="93" name="Google Shape;93;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5290ccfd60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As you can see, approximately 1 in 4 people in Ontario has disabilities problem. As we know, population aging is becoming a more serious issue globally, and in Toronto, it is about 16.5% of the city’s population are considered as seniors. In toronto, 20% of the population have at least one disabilities that they are facing.</a:t>
            </a:r>
            <a:endParaRPr/>
          </a:p>
        </p:txBody>
      </p:sp>
      <p:sp>
        <p:nvSpPr>
          <p:cNvPr id="113" name="Google Shape;113;g15290ccfd60_0_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So, what is our goal and the brief concept on improving the safety and efficiency of pedestrian. The concept we have is the traffic signal will be based on </a:t>
            </a:r>
            <a:r>
              <a:rPr lang="en-US">
                <a:solidFill>
                  <a:schemeClr val="dk1"/>
                </a:solidFill>
              </a:rPr>
              <a:t>pedestrian with a program or an app to identify and change traffic signal. As the beginning, we will be mainly focusing on elderly and disabled people and expands to pedestrian and ultimately a service that can provide for all people. In support for the Toronto vision-zero plan, we would want to decrease the number of fatalities cause by traffic lights</a:t>
            </a:r>
            <a:endParaRPr/>
          </a:p>
        </p:txBody>
      </p:sp>
      <p:sp>
        <p:nvSpPr>
          <p:cNvPr id="147" name="Google Shape;147;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52b82a45b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There are always people have insufficient time to complete the pedestrian walk. Disabled people are unable to find or press the audible button for crossing the road. Waiting time are long for crowded intersection and is badly handled by traffic signals. As you can see, the bar graph here is the distribution of fatalities between pedestrian and vehicle by age from 2006 to 2020. We can see that it is obvious that there are less senior population compared to younger generation. But the number of fatalities are similar with younger population. I will now pass it to Howard to explain more on our product.</a:t>
            </a:r>
            <a:endParaRPr/>
          </a:p>
        </p:txBody>
      </p:sp>
      <p:sp>
        <p:nvSpPr>
          <p:cNvPr id="178" name="Google Shape;178;g152b82a45b4_0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To solve the problem, we decided to create X3 APP or small X3 mono-purpose portable device. Our vision is to act as a great helper to Toronto’s Vision Zero Plan to achieve 3 Xs, no Fatalities, no Injuries and no Hurry.</a:t>
            </a:r>
            <a:endParaRPr/>
          </a:p>
        </p:txBody>
      </p:sp>
      <p:sp>
        <p:nvSpPr>
          <p:cNvPr id="237" name="Google Shape;237;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5290ccfd60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X3 is a dynamic pedestrian traffic signal accommodation system. The main job that it does is to adjust traffic signal duration based on current crossing statistics, for seniors, people with disabilities and commuters.</a:t>
            </a:r>
            <a:endParaRPr/>
          </a:p>
        </p:txBody>
      </p:sp>
      <p:sp>
        <p:nvSpPr>
          <p:cNvPr id="255" name="Google Shape;255;g15290ccfd60_0_20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5290ccfd6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Our X3 app/system needs to have several important functions, the first one being real time location tracking. This can be done through the GPS transmitter &amp; receiver built in most of the smartphones to calculate a person’s location,</a:t>
            </a:r>
            <a:endParaRPr/>
          </a:p>
        </p:txBody>
      </p:sp>
      <p:sp>
        <p:nvSpPr>
          <p:cNvPr id="262" name="Google Shape;262;g15290ccfd60_0_6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5290ccfd6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 next function is automatic AI prediction, it is mainly used to predict whether a person is really about to cross the intersection using GPS data, whether this person is waiting using moving speed change or user input, and this person’s crossing direction.</a:t>
            </a:r>
            <a:endParaRPr/>
          </a:p>
        </p:txBody>
      </p:sp>
      <p:sp>
        <p:nvSpPr>
          <p:cNvPr id="276" name="Google Shape;276;g15290ccfd60_0_14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l="22021" t="8473" r="3225" b="35459"/>
          <a:stretch/>
        </p:blipFill>
        <p:spPr>
          <a:xfrm>
            <a:off x="0" y="0"/>
            <a:ext cx="18288000" cy="10287000"/>
          </a:xfrm>
          <a:prstGeom prst="rect">
            <a:avLst/>
          </a:prstGeom>
          <a:noFill/>
          <a:ln>
            <a:noFill/>
          </a:ln>
        </p:spPr>
      </p:pic>
      <p:sp>
        <p:nvSpPr>
          <p:cNvPr id="85" name="Google Shape;85;p13"/>
          <p:cNvSpPr txBox="1"/>
          <p:nvPr/>
        </p:nvSpPr>
        <p:spPr>
          <a:xfrm>
            <a:off x="6306974" y="4240925"/>
            <a:ext cx="11981100" cy="2520000"/>
          </a:xfrm>
          <a:prstGeom prst="rect">
            <a:avLst/>
          </a:prstGeom>
          <a:noFill/>
          <a:ln>
            <a:noFill/>
          </a:ln>
        </p:spPr>
        <p:txBody>
          <a:bodyPr spcFirstLastPara="1" wrap="square" lIns="0" tIns="0" rIns="0" bIns="0" anchor="t" anchorCtr="0">
            <a:spAutoFit/>
          </a:bodyPr>
          <a:lstStyle/>
          <a:p>
            <a:pPr marL="0" marR="0" lvl="0" indent="0" algn="ctr" rtl="0">
              <a:lnSpc>
                <a:spcPct val="116026"/>
              </a:lnSpc>
              <a:spcBef>
                <a:spcPts val="0"/>
              </a:spcBef>
              <a:spcAft>
                <a:spcPts val="0"/>
              </a:spcAft>
              <a:buNone/>
            </a:pPr>
            <a:r>
              <a:rPr lang="en-US" sz="7987" b="1">
                <a:solidFill>
                  <a:srgbClr val="12222B"/>
                </a:solidFill>
                <a:latin typeface="Open Sans"/>
                <a:ea typeface="Open Sans"/>
                <a:cs typeface="Open Sans"/>
                <a:sym typeface="Open Sans"/>
              </a:rPr>
              <a:t>X3 - Hackathon</a:t>
            </a:r>
            <a:endParaRPr sz="7987" b="1">
              <a:solidFill>
                <a:srgbClr val="12222B"/>
              </a:solidFill>
              <a:latin typeface="Open Sans"/>
              <a:ea typeface="Open Sans"/>
              <a:cs typeface="Open Sans"/>
              <a:sym typeface="Open Sans"/>
            </a:endParaRPr>
          </a:p>
          <a:p>
            <a:pPr marL="0" marR="0" lvl="0" indent="0" algn="ctr" rtl="0">
              <a:lnSpc>
                <a:spcPct val="116026"/>
              </a:lnSpc>
              <a:spcBef>
                <a:spcPts val="0"/>
              </a:spcBef>
              <a:spcAft>
                <a:spcPts val="0"/>
              </a:spcAft>
              <a:buNone/>
            </a:pPr>
            <a:r>
              <a:rPr lang="en-US" sz="3288" b="1">
                <a:solidFill>
                  <a:srgbClr val="12222B"/>
                </a:solidFill>
                <a:latin typeface="Open Sans"/>
                <a:ea typeface="Open Sans"/>
                <a:cs typeface="Open Sans"/>
                <a:sym typeface="Open Sans"/>
              </a:rPr>
              <a:t>Xinyuan Wang, Kai Yang Wise Chua</a:t>
            </a:r>
            <a:endParaRPr sz="3288" b="1">
              <a:solidFill>
                <a:srgbClr val="12222B"/>
              </a:solidFill>
              <a:latin typeface="Open Sans"/>
              <a:ea typeface="Open Sans"/>
              <a:cs typeface="Open Sans"/>
              <a:sym typeface="Open Sans"/>
            </a:endParaRPr>
          </a:p>
          <a:p>
            <a:pPr marL="0" marR="0" lvl="0" indent="0" algn="ctr" rtl="0">
              <a:lnSpc>
                <a:spcPct val="116026"/>
              </a:lnSpc>
              <a:spcBef>
                <a:spcPts val="0"/>
              </a:spcBef>
              <a:spcAft>
                <a:spcPts val="0"/>
              </a:spcAft>
              <a:buNone/>
            </a:pPr>
            <a:r>
              <a:rPr lang="en-US" sz="3288" b="1">
                <a:solidFill>
                  <a:srgbClr val="12222B"/>
                </a:solidFill>
                <a:latin typeface="Open Sans"/>
                <a:ea typeface="Open Sans"/>
                <a:cs typeface="Open Sans"/>
                <a:sym typeface="Open Sans"/>
              </a:rPr>
              <a:t>Zichun Xu, Hanchen Xiao</a:t>
            </a:r>
            <a:endParaRPr sz="3288" b="1">
              <a:solidFill>
                <a:srgbClr val="12222B"/>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23"/>
          <p:cNvSpPr txBox="1"/>
          <p:nvPr/>
        </p:nvSpPr>
        <p:spPr>
          <a:xfrm>
            <a:off x="902025" y="1039825"/>
            <a:ext cx="9143700" cy="769500"/>
          </a:xfrm>
          <a:prstGeom prst="rect">
            <a:avLst/>
          </a:prstGeom>
          <a:noFill/>
          <a:ln>
            <a:noFill/>
          </a:ln>
        </p:spPr>
        <p:txBody>
          <a:bodyPr spcFirstLastPara="1" wrap="square" lIns="0" tIns="0" rIns="0" bIns="0" anchor="t" anchorCtr="0">
            <a:spAutoFit/>
          </a:bodyPr>
          <a:lstStyle/>
          <a:p>
            <a:pPr marL="0" marR="0" lvl="0" indent="0" algn="l" rtl="0">
              <a:lnSpc>
                <a:spcPct val="116000"/>
              </a:lnSpc>
              <a:spcBef>
                <a:spcPts val="0"/>
              </a:spcBef>
              <a:spcAft>
                <a:spcPts val="0"/>
              </a:spcAft>
              <a:buNone/>
            </a:pPr>
            <a:r>
              <a:rPr lang="en-US" sz="5000" b="1">
                <a:solidFill>
                  <a:srgbClr val="12222B"/>
                </a:solidFill>
                <a:latin typeface="Open Sans"/>
                <a:ea typeface="Open Sans"/>
                <a:cs typeface="Open Sans"/>
                <a:sym typeface="Open Sans"/>
              </a:rPr>
              <a:t>Audio Input/Output</a:t>
            </a:r>
            <a:endParaRPr/>
          </a:p>
        </p:txBody>
      </p:sp>
      <p:sp>
        <p:nvSpPr>
          <p:cNvPr id="291" name="Google Shape;291;p23"/>
          <p:cNvSpPr txBox="1"/>
          <p:nvPr/>
        </p:nvSpPr>
        <p:spPr>
          <a:xfrm>
            <a:off x="2004300" y="2248250"/>
            <a:ext cx="14714400" cy="3740400"/>
          </a:xfrm>
          <a:prstGeom prst="rect">
            <a:avLst/>
          </a:prstGeom>
          <a:noFill/>
          <a:ln>
            <a:noFill/>
          </a:ln>
        </p:spPr>
        <p:txBody>
          <a:bodyPr spcFirstLastPara="1" wrap="square" lIns="91425" tIns="91425" rIns="91425" bIns="91425" anchor="t" anchorCtr="0">
            <a:spAutoFit/>
          </a:bodyPr>
          <a:lstStyle/>
          <a:p>
            <a:pPr marL="457200" lvl="0" indent="-438150" algn="l" rtl="0">
              <a:lnSpc>
                <a:spcPct val="150000"/>
              </a:lnSpc>
              <a:spcBef>
                <a:spcPts val="0"/>
              </a:spcBef>
              <a:spcAft>
                <a:spcPts val="0"/>
              </a:spcAft>
              <a:buClr>
                <a:schemeClr val="dk1"/>
              </a:buClr>
              <a:buSzPts val="3300"/>
              <a:buFont typeface="Calibri"/>
              <a:buChar char="●"/>
            </a:pPr>
            <a:r>
              <a:rPr lang="en-US" sz="3300">
                <a:solidFill>
                  <a:schemeClr val="dk1"/>
                </a:solidFill>
                <a:latin typeface="Calibri"/>
                <a:ea typeface="Calibri"/>
                <a:cs typeface="Calibri"/>
                <a:sym typeface="Calibri"/>
              </a:rPr>
              <a:t>People do not need to open our platform constantly. Only when things </a:t>
            </a:r>
            <a:r>
              <a:rPr lang="en-US" sz="3300">
                <a:solidFill>
                  <a:srgbClr val="FF0000"/>
                </a:solidFill>
                <a:latin typeface="Calibri"/>
                <a:ea typeface="Calibri"/>
                <a:cs typeface="Calibri"/>
                <a:sym typeface="Calibri"/>
              </a:rPr>
              <a:t>go wrong</a:t>
            </a:r>
            <a:r>
              <a:rPr lang="en-US" sz="3300">
                <a:solidFill>
                  <a:schemeClr val="dk1"/>
                </a:solidFill>
                <a:latin typeface="Calibri"/>
                <a:ea typeface="Calibri"/>
                <a:cs typeface="Calibri"/>
                <a:sym typeface="Calibri"/>
              </a:rPr>
              <a:t>. </a:t>
            </a:r>
            <a:endParaRPr sz="3300">
              <a:solidFill>
                <a:schemeClr val="dk1"/>
              </a:solidFill>
              <a:latin typeface="Calibri"/>
              <a:ea typeface="Calibri"/>
              <a:cs typeface="Calibri"/>
              <a:sym typeface="Calibri"/>
            </a:endParaRPr>
          </a:p>
          <a:p>
            <a:pPr marL="914400" lvl="1" indent="-438150" algn="l" rtl="0">
              <a:lnSpc>
                <a:spcPct val="150000"/>
              </a:lnSpc>
              <a:spcBef>
                <a:spcPts val="0"/>
              </a:spcBef>
              <a:spcAft>
                <a:spcPts val="0"/>
              </a:spcAft>
              <a:buClr>
                <a:schemeClr val="dk1"/>
              </a:buClr>
              <a:buSzPts val="3300"/>
              <a:buFont typeface="Calibri"/>
              <a:buChar char="○"/>
            </a:pPr>
            <a:r>
              <a:rPr lang="en-US" sz="3300">
                <a:solidFill>
                  <a:schemeClr val="dk1"/>
                </a:solidFill>
                <a:latin typeface="Calibri"/>
                <a:ea typeface="Calibri"/>
                <a:cs typeface="Calibri"/>
                <a:sym typeface="Calibri"/>
              </a:rPr>
              <a:t>If a person is at an intersection and waiting data </a:t>
            </a:r>
            <a:r>
              <a:rPr lang="en-US" sz="3300">
                <a:solidFill>
                  <a:srgbClr val="A64D79"/>
                </a:solidFill>
                <a:latin typeface="Calibri"/>
                <a:ea typeface="Calibri"/>
                <a:cs typeface="Calibri"/>
                <a:sym typeface="Calibri"/>
              </a:rPr>
              <a:t>captured</a:t>
            </a:r>
            <a:r>
              <a:rPr lang="en-US" sz="3300">
                <a:solidFill>
                  <a:schemeClr val="dk1"/>
                </a:solidFill>
                <a:latin typeface="Calibri"/>
                <a:ea typeface="Calibri"/>
                <a:cs typeface="Calibri"/>
                <a:sym typeface="Calibri"/>
              </a:rPr>
              <a:t> by our app/device, </a:t>
            </a:r>
            <a:r>
              <a:rPr lang="en-US" sz="3300">
                <a:solidFill>
                  <a:srgbClr val="1885F1"/>
                </a:solidFill>
                <a:latin typeface="Calibri"/>
                <a:ea typeface="Calibri"/>
                <a:cs typeface="Calibri"/>
                <a:sym typeface="Calibri"/>
              </a:rPr>
              <a:t>ringer/vibration</a:t>
            </a:r>
            <a:r>
              <a:rPr lang="en-US" sz="3300">
                <a:solidFill>
                  <a:schemeClr val="dk1"/>
                </a:solidFill>
                <a:latin typeface="Calibri"/>
                <a:ea typeface="Calibri"/>
                <a:cs typeface="Calibri"/>
                <a:sym typeface="Calibri"/>
              </a:rPr>
              <a:t> will play (based on user preference).</a:t>
            </a:r>
            <a:endParaRPr sz="3300">
              <a:solidFill>
                <a:schemeClr val="dk1"/>
              </a:solidFill>
              <a:latin typeface="Calibri"/>
              <a:ea typeface="Calibri"/>
              <a:cs typeface="Calibri"/>
              <a:sym typeface="Calibri"/>
            </a:endParaRPr>
          </a:p>
          <a:p>
            <a:pPr marL="457200" lvl="0" indent="-438150" algn="l" rtl="0">
              <a:lnSpc>
                <a:spcPct val="150000"/>
              </a:lnSpc>
              <a:spcBef>
                <a:spcPts val="0"/>
              </a:spcBef>
              <a:spcAft>
                <a:spcPts val="0"/>
              </a:spcAft>
              <a:buClr>
                <a:schemeClr val="dk1"/>
              </a:buClr>
              <a:buSzPts val="3300"/>
              <a:buFont typeface="Calibri"/>
              <a:buChar char="●"/>
            </a:pPr>
            <a:r>
              <a:rPr lang="en-US" sz="3300">
                <a:solidFill>
                  <a:schemeClr val="dk1"/>
                </a:solidFill>
                <a:latin typeface="Calibri"/>
                <a:ea typeface="Calibri"/>
                <a:cs typeface="Calibri"/>
                <a:sym typeface="Calibri"/>
              </a:rPr>
              <a:t>For vision impaired people, </a:t>
            </a:r>
            <a:r>
              <a:rPr lang="en-US" sz="3300">
                <a:solidFill>
                  <a:srgbClr val="674EA7"/>
                </a:solidFill>
                <a:latin typeface="Calibri"/>
                <a:ea typeface="Calibri"/>
                <a:cs typeface="Calibri"/>
                <a:sym typeface="Calibri"/>
              </a:rPr>
              <a:t>audio prompt </a:t>
            </a:r>
            <a:r>
              <a:rPr lang="en-US" sz="3300">
                <a:solidFill>
                  <a:schemeClr val="dk1"/>
                </a:solidFill>
                <a:latin typeface="Calibri"/>
                <a:ea typeface="Calibri"/>
                <a:cs typeface="Calibri"/>
                <a:sym typeface="Calibri"/>
              </a:rPr>
              <a:t>will be played. “are you waiting at xxx intersection”?, simple </a:t>
            </a:r>
            <a:r>
              <a:rPr lang="en-US" sz="3300">
                <a:solidFill>
                  <a:srgbClr val="9900FF"/>
                </a:solidFill>
                <a:latin typeface="Calibri"/>
                <a:ea typeface="Calibri"/>
                <a:cs typeface="Calibri"/>
                <a:sym typeface="Calibri"/>
              </a:rPr>
              <a:t>voice recognition</a:t>
            </a:r>
            <a:endParaRPr sz="3300">
              <a:solidFill>
                <a:srgbClr val="9900FF"/>
              </a:solidFill>
              <a:latin typeface="Calibri"/>
              <a:ea typeface="Calibri"/>
              <a:cs typeface="Calibri"/>
              <a:sym typeface="Calibri"/>
            </a:endParaRPr>
          </a:p>
        </p:txBody>
      </p:sp>
      <p:pic>
        <p:nvPicPr>
          <p:cNvPr id="292" name="Google Shape;292;p23"/>
          <p:cNvPicPr preferRelativeResize="0"/>
          <p:nvPr/>
        </p:nvPicPr>
        <p:blipFill rotWithShape="1">
          <a:blip r:embed="rId3">
            <a:alphaModFix/>
          </a:blip>
          <a:srcRect b="9403"/>
          <a:stretch/>
        </p:blipFill>
        <p:spPr>
          <a:xfrm>
            <a:off x="7104375" y="6527800"/>
            <a:ext cx="4357301" cy="3634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4"/>
          <p:cNvSpPr txBox="1"/>
          <p:nvPr/>
        </p:nvSpPr>
        <p:spPr>
          <a:xfrm>
            <a:off x="902025" y="1039825"/>
            <a:ext cx="14359800" cy="769500"/>
          </a:xfrm>
          <a:prstGeom prst="rect">
            <a:avLst/>
          </a:prstGeom>
          <a:noFill/>
          <a:ln>
            <a:noFill/>
          </a:ln>
        </p:spPr>
        <p:txBody>
          <a:bodyPr spcFirstLastPara="1" wrap="square" lIns="0" tIns="0" rIns="0" bIns="0" anchor="t" anchorCtr="0">
            <a:spAutoFit/>
          </a:bodyPr>
          <a:lstStyle/>
          <a:p>
            <a:pPr marL="0" marR="0" lvl="0" indent="0" algn="l" rtl="0">
              <a:lnSpc>
                <a:spcPct val="116000"/>
              </a:lnSpc>
              <a:spcBef>
                <a:spcPts val="0"/>
              </a:spcBef>
              <a:spcAft>
                <a:spcPts val="0"/>
              </a:spcAft>
              <a:buNone/>
            </a:pPr>
            <a:r>
              <a:rPr lang="en-US" sz="5000" b="1">
                <a:solidFill>
                  <a:srgbClr val="12222B"/>
                </a:solidFill>
                <a:latin typeface="Open Sans"/>
                <a:ea typeface="Open Sans"/>
                <a:cs typeface="Open Sans"/>
                <a:sym typeface="Open Sans"/>
              </a:rPr>
              <a:t>Interaction with Traffic Lights - Factors?</a:t>
            </a:r>
            <a:endParaRPr/>
          </a:p>
        </p:txBody>
      </p:sp>
      <p:grpSp>
        <p:nvGrpSpPr>
          <p:cNvPr id="298" name="Google Shape;298;p24"/>
          <p:cNvGrpSpPr/>
          <p:nvPr/>
        </p:nvGrpSpPr>
        <p:grpSpPr>
          <a:xfrm>
            <a:off x="0" y="9838588"/>
            <a:ext cx="3085741" cy="3230403"/>
            <a:chOff x="0" y="-38100"/>
            <a:chExt cx="812700" cy="850800"/>
          </a:xfrm>
        </p:grpSpPr>
        <p:sp>
          <p:nvSpPr>
            <p:cNvPr id="299" name="Google Shape;299;p2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300" name="Google Shape;300;p24"/>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01" name="Google Shape;301;p24"/>
          <p:cNvGrpSpPr/>
          <p:nvPr/>
        </p:nvGrpSpPr>
        <p:grpSpPr>
          <a:xfrm>
            <a:off x="17259300" y="9838588"/>
            <a:ext cx="3085741" cy="3230403"/>
            <a:chOff x="0" y="-38100"/>
            <a:chExt cx="812700" cy="850800"/>
          </a:xfrm>
        </p:grpSpPr>
        <p:sp>
          <p:nvSpPr>
            <p:cNvPr id="302" name="Google Shape;302;p2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303" name="Google Shape;303;p24"/>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04" name="Google Shape;304;p24"/>
          <p:cNvSpPr txBox="1"/>
          <p:nvPr/>
        </p:nvSpPr>
        <p:spPr>
          <a:xfrm>
            <a:off x="2152800" y="4039325"/>
            <a:ext cx="13982400" cy="32325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3600">
                <a:solidFill>
                  <a:schemeClr val="dk1"/>
                </a:solidFill>
                <a:latin typeface="Calibri"/>
                <a:ea typeface="Calibri"/>
                <a:cs typeface="Calibri"/>
                <a:sym typeface="Calibri"/>
              </a:rPr>
              <a:t>One of our key goal is to </a:t>
            </a:r>
            <a:r>
              <a:rPr lang="en-US" sz="3600">
                <a:solidFill>
                  <a:srgbClr val="FF0000"/>
                </a:solidFill>
                <a:latin typeface="Calibri"/>
                <a:ea typeface="Calibri"/>
                <a:cs typeface="Calibri"/>
                <a:sym typeface="Calibri"/>
              </a:rPr>
              <a:t>change</a:t>
            </a:r>
            <a:r>
              <a:rPr lang="en-US" sz="3600">
                <a:solidFill>
                  <a:schemeClr val="dk1"/>
                </a:solidFill>
                <a:latin typeface="Calibri"/>
                <a:ea typeface="Calibri"/>
                <a:cs typeface="Calibri"/>
                <a:sym typeface="Calibri"/>
              </a:rPr>
              <a:t> traffic light duration in real time.</a:t>
            </a:r>
            <a:endParaRPr sz="3600">
              <a:solidFill>
                <a:schemeClr val="dk1"/>
              </a:solidFill>
              <a:latin typeface="Calibri"/>
              <a:ea typeface="Calibri"/>
              <a:cs typeface="Calibri"/>
              <a:sym typeface="Calibri"/>
            </a:endParaRPr>
          </a:p>
          <a:p>
            <a:pPr marL="0" lvl="0" indent="0" algn="l" rtl="0">
              <a:lnSpc>
                <a:spcPct val="150000"/>
              </a:lnSpc>
              <a:spcBef>
                <a:spcPts val="0"/>
              </a:spcBef>
              <a:spcAft>
                <a:spcPts val="0"/>
              </a:spcAft>
              <a:buNone/>
            </a:pPr>
            <a:endParaRPr sz="3600">
              <a:solidFill>
                <a:schemeClr val="dk1"/>
              </a:solidFill>
              <a:latin typeface="Calibri"/>
              <a:ea typeface="Calibri"/>
              <a:cs typeface="Calibri"/>
              <a:sym typeface="Calibri"/>
            </a:endParaRPr>
          </a:p>
          <a:p>
            <a:pPr marL="0" lvl="0" indent="0" algn="l" rtl="0">
              <a:lnSpc>
                <a:spcPct val="150000"/>
              </a:lnSpc>
              <a:spcBef>
                <a:spcPts val="0"/>
              </a:spcBef>
              <a:spcAft>
                <a:spcPts val="0"/>
              </a:spcAft>
              <a:buNone/>
            </a:pPr>
            <a:r>
              <a:rPr lang="en-US" sz="3600">
                <a:solidFill>
                  <a:schemeClr val="dk1"/>
                </a:solidFill>
                <a:latin typeface="Calibri"/>
                <a:ea typeface="Calibri"/>
                <a:cs typeface="Calibri"/>
                <a:sym typeface="Calibri"/>
              </a:rPr>
              <a:t>Senior/People with disability is </a:t>
            </a:r>
            <a:r>
              <a:rPr lang="en-US" sz="3600">
                <a:solidFill>
                  <a:srgbClr val="741B47"/>
                </a:solidFill>
                <a:latin typeface="Calibri"/>
                <a:ea typeface="Calibri"/>
                <a:cs typeface="Calibri"/>
                <a:sym typeface="Calibri"/>
              </a:rPr>
              <a:t>waiting</a:t>
            </a:r>
            <a:r>
              <a:rPr lang="en-US" sz="3600">
                <a:solidFill>
                  <a:schemeClr val="dk1"/>
                </a:solidFill>
                <a:latin typeface="Calibri"/>
                <a:ea typeface="Calibri"/>
                <a:cs typeface="Calibri"/>
                <a:sym typeface="Calibri"/>
              </a:rPr>
              <a:t> for the traffic light. -&gt; </a:t>
            </a:r>
            <a:r>
              <a:rPr lang="en-US" sz="3600">
                <a:solidFill>
                  <a:srgbClr val="990000"/>
                </a:solidFill>
                <a:latin typeface="Calibri"/>
                <a:ea typeface="Calibri"/>
                <a:cs typeface="Calibri"/>
                <a:sym typeface="Calibri"/>
              </a:rPr>
              <a:t>definitely</a:t>
            </a:r>
            <a:r>
              <a:rPr lang="en-US" sz="3600">
                <a:solidFill>
                  <a:schemeClr val="dk1"/>
                </a:solidFill>
                <a:latin typeface="Calibri"/>
                <a:ea typeface="Calibri"/>
                <a:cs typeface="Calibri"/>
                <a:sym typeface="Calibri"/>
              </a:rPr>
              <a:t> extend the </a:t>
            </a:r>
            <a:r>
              <a:rPr lang="en-US" sz="3600">
                <a:solidFill>
                  <a:srgbClr val="38761D"/>
                </a:solidFill>
                <a:latin typeface="Calibri"/>
                <a:ea typeface="Calibri"/>
                <a:cs typeface="Calibri"/>
                <a:sym typeface="Calibri"/>
              </a:rPr>
              <a:t>next green light duration</a:t>
            </a:r>
            <a:r>
              <a:rPr lang="en-US" sz="3600">
                <a:solidFill>
                  <a:schemeClr val="dk1"/>
                </a:solidFill>
                <a:latin typeface="Calibri"/>
                <a:ea typeface="Calibri"/>
                <a:cs typeface="Calibri"/>
                <a:sym typeface="Calibri"/>
              </a:rPr>
              <a:t> to accommodate</a:t>
            </a:r>
            <a:endParaRPr sz="3600">
              <a:solidFill>
                <a:schemeClr val="dk1"/>
              </a:solidFill>
              <a:latin typeface="Calibri"/>
              <a:ea typeface="Calibri"/>
              <a:cs typeface="Calibri"/>
              <a:sym typeface="Calibri"/>
            </a:endParaRPr>
          </a:p>
        </p:txBody>
      </p:sp>
      <p:pic>
        <p:nvPicPr>
          <p:cNvPr id="305" name="Google Shape;305;p24"/>
          <p:cNvPicPr preferRelativeResize="0"/>
          <p:nvPr/>
        </p:nvPicPr>
        <p:blipFill>
          <a:blip r:embed="rId3">
            <a:alphaModFix/>
          </a:blip>
          <a:stretch>
            <a:fillRect/>
          </a:stretch>
        </p:blipFill>
        <p:spPr>
          <a:xfrm>
            <a:off x="14441062" y="592575"/>
            <a:ext cx="3312013" cy="2401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grpSp>
        <p:nvGrpSpPr>
          <p:cNvPr id="310" name="Google Shape;310;p25"/>
          <p:cNvGrpSpPr/>
          <p:nvPr/>
        </p:nvGrpSpPr>
        <p:grpSpPr>
          <a:xfrm>
            <a:off x="0" y="9838588"/>
            <a:ext cx="3085741" cy="3230403"/>
            <a:chOff x="0" y="-38100"/>
            <a:chExt cx="812700" cy="850800"/>
          </a:xfrm>
        </p:grpSpPr>
        <p:sp>
          <p:nvSpPr>
            <p:cNvPr id="311" name="Google Shape;311;p2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312" name="Google Shape;312;p25"/>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13" name="Google Shape;313;p25"/>
          <p:cNvGrpSpPr/>
          <p:nvPr/>
        </p:nvGrpSpPr>
        <p:grpSpPr>
          <a:xfrm>
            <a:off x="17259300" y="9838588"/>
            <a:ext cx="3085741" cy="3230403"/>
            <a:chOff x="0" y="-38100"/>
            <a:chExt cx="812700" cy="850800"/>
          </a:xfrm>
        </p:grpSpPr>
        <p:sp>
          <p:nvSpPr>
            <p:cNvPr id="314" name="Google Shape;314;p2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315" name="Google Shape;315;p25"/>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16" name="Google Shape;316;p25"/>
          <p:cNvSpPr txBox="1"/>
          <p:nvPr/>
        </p:nvSpPr>
        <p:spPr>
          <a:xfrm>
            <a:off x="902025" y="3754150"/>
            <a:ext cx="13982400" cy="2401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3600" i="1">
                <a:solidFill>
                  <a:schemeClr val="dk1"/>
                </a:solidFill>
                <a:latin typeface="Calibri"/>
                <a:ea typeface="Calibri"/>
                <a:cs typeface="Calibri"/>
                <a:sym typeface="Calibri"/>
              </a:rPr>
              <a:t>During when are we collecting the number of people waiting?</a:t>
            </a:r>
            <a:endParaRPr sz="3600">
              <a:solidFill>
                <a:schemeClr val="dk1"/>
              </a:solidFill>
              <a:latin typeface="Calibri"/>
              <a:ea typeface="Calibri"/>
              <a:cs typeface="Calibri"/>
              <a:sym typeface="Calibri"/>
            </a:endParaRPr>
          </a:p>
          <a:p>
            <a:pPr marL="457200" lvl="0" indent="0" algn="l" rtl="0">
              <a:lnSpc>
                <a:spcPct val="150000"/>
              </a:lnSpc>
              <a:spcBef>
                <a:spcPts val="0"/>
              </a:spcBef>
              <a:spcAft>
                <a:spcPts val="0"/>
              </a:spcAft>
              <a:buNone/>
            </a:pPr>
            <a:r>
              <a:rPr lang="en-US" sz="3600">
                <a:solidFill>
                  <a:schemeClr val="dk1"/>
                </a:solidFill>
                <a:latin typeface="Calibri"/>
                <a:ea typeface="Calibri"/>
                <a:cs typeface="Calibri"/>
                <a:sym typeface="Calibri"/>
              </a:rPr>
              <a:t>Only collect statistics when there are </a:t>
            </a:r>
            <a:r>
              <a:rPr lang="en-US" sz="3600">
                <a:solidFill>
                  <a:srgbClr val="FF0000"/>
                </a:solidFill>
                <a:latin typeface="Calibri"/>
                <a:ea typeface="Calibri"/>
                <a:cs typeface="Calibri"/>
                <a:sym typeface="Calibri"/>
              </a:rPr>
              <a:t>10+</a:t>
            </a:r>
            <a:r>
              <a:rPr lang="en-US" sz="3600">
                <a:solidFill>
                  <a:schemeClr val="dk1"/>
                </a:solidFill>
                <a:latin typeface="Calibri"/>
                <a:ea typeface="Calibri"/>
                <a:cs typeface="Calibri"/>
                <a:sym typeface="Calibri"/>
              </a:rPr>
              <a:t> seconds remaining in the </a:t>
            </a:r>
            <a:r>
              <a:rPr lang="en-US" sz="3600">
                <a:solidFill>
                  <a:schemeClr val="dk1"/>
                </a:solidFill>
                <a:highlight>
                  <a:srgbClr val="FFD966"/>
                </a:highlight>
                <a:latin typeface="Calibri"/>
                <a:ea typeface="Calibri"/>
                <a:cs typeface="Calibri"/>
                <a:sym typeface="Calibri"/>
              </a:rPr>
              <a:t>current light condition</a:t>
            </a:r>
            <a:r>
              <a:rPr lang="en-US" sz="3600">
                <a:solidFill>
                  <a:schemeClr val="dk1"/>
                </a:solidFill>
                <a:latin typeface="Calibri"/>
                <a:ea typeface="Calibri"/>
                <a:cs typeface="Calibri"/>
                <a:sym typeface="Calibri"/>
              </a:rPr>
              <a:t>.</a:t>
            </a:r>
            <a:endParaRPr sz="3600">
              <a:solidFill>
                <a:schemeClr val="dk1"/>
              </a:solidFill>
              <a:latin typeface="Calibri"/>
              <a:ea typeface="Calibri"/>
              <a:cs typeface="Calibri"/>
              <a:sym typeface="Calibri"/>
            </a:endParaRPr>
          </a:p>
        </p:txBody>
      </p:sp>
      <p:sp>
        <p:nvSpPr>
          <p:cNvPr id="317" name="Google Shape;317;p25"/>
          <p:cNvSpPr txBox="1"/>
          <p:nvPr/>
        </p:nvSpPr>
        <p:spPr>
          <a:xfrm>
            <a:off x="902025" y="1039825"/>
            <a:ext cx="16847100" cy="769500"/>
          </a:xfrm>
          <a:prstGeom prst="rect">
            <a:avLst/>
          </a:prstGeom>
          <a:noFill/>
          <a:ln>
            <a:noFill/>
          </a:ln>
        </p:spPr>
        <p:txBody>
          <a:bodyPr spcFirstLastPara="1" wrap="square" lIns="0" tIns="0" rIns="0" bIns="0" anchor="t" anchorCtr="0">
            <a:spAutoFit/>
          </a:bodyPr>
          <a:lstStyle/>
          <a:p>
            <a:pPr marL="0" marR="0" lvl="0" indent="0" algn="l" rtl="0">
              <a:lnSpc>
                <a:spcPct val="116000"/>
              </a:lnSpc>
              <a:spcBef>
                <a:spcPts val="0"/>
              </a:spcBef>
              <a:spcAft>
                <a:spcPts val="0"/>
              </a:spcAft>
              <a:buNone/>
            </a:pPr>
            <a:r>
              <a:rPr lang="en-US" sz="5000" b="1">
                <a:solidFill>
                  <a:srgbClr val="12222B"/>
                </a:solidFill>
                <a:latin typeface="Open Sans"/>
                <a:ea typeface="Open Sans"/>
                <a:cs typeface="Open Sans"/>
                <a:sym typeface="Open Sans"/>
              </a:rPr>
              <a:t>Interaction with Traffic Lights - Data Collection</a:t>
            </a:r>
            <a:endParaRPr/>
          </a:p>
        </p:txBody>
      </p:sp>
      <p:pic>
        <p:nvPicPr>
          <p:cNvPr id="318" name="Google Shape;318;p25"/>
          <p:cNvPicPr preferRelativeResize="0"/>
          <p:nvPr/>
        </p:nvPicPr>
        <p:blipFill>
          <a:blip r:embed="rId3">
            <a:alphaModFix/>
          </a:blip>
          <a:stretch>
            <a:fillRect/>
          </a:stretch>
        </p:blipFill>
        <p:spPr>
          <a:xfrm>
            <a:off x="15175300" y="3985275"/>
            <a:ext cx="2573825" cy="23164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grpSp>
        <p:nvGrpSpPr>
          <p:cNvPr id="323" name="Google Shape;323;p26"/>
          <p:cNvGrpSpPr/>
          <p:nvPr/>
        </p:nvGrpSpPr>
        <p:grpSpPr>
          <a:xfrm>
            <a:off x="0" y="9838588"/>
            <a:ext cx="3085741" cy="3230403"/>
            <a:chOff x="0" y="-38100"/>
            <a:chExt cx="812700" cy="850800"/>
          </a:xfrm>
        </p:grpSpPr>
        <p:sp>
          <p:nvSpPr>
            <p:cNvPr id="324" name="Google Shape;324;p2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325" name="Google Shape;325;p26"/>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26" name="Google Shape;326;p26"/>
          <p:cNvGrpSpPr/>
          <p:nvPr/>
        </p:nvGrpSpPr>
        <p:grpSpPr>
          <a:xfrm>
            <a:off x="17259300" y="9838588"/>
            <a:ext cx="3085741" cy="3230403"/>
            <a:chOff x="0" y="-38100"/>
            <a:chExt cx="812700" cy="850800"/>
          </a:xfrm>
        </p:grpSpPr>
        <p:sp>
          <p:nvSpPr>
            <p:cNvPr id="327" name="Google Shape;327;p2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328" name="Google Shape;328;p26"/>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29" name="Google Shape;329;p26"/>
          <p:cNvSpPr txBox="1"/>
          <p:nvPr/>
        </p:nvSpPr>
        <p:spPr>
          <a:xfrm>
            <a:off x="1771800" y="2772300"/>
            <a:ext cx="15320700" cy="2401200"/>
          </a:xfrm>
          <a:prstGeom prst="rect">
            <a:avLst/>
          </a:prstGeom>
          <a:noFill/>
          <a:ln>
            <a:noFill/>
          </a:ln>
        </p:spPr>
        <p:txBody>
          <a:bodyPr spcFirstLastPara="1" wrap="square" lIns="91425" tIns="91425" rIns="91425" bIns="91425" anchor="t" anchorCtr="0">
            <a:spAutoFit/>
          </a:bodyPr>
          <a:lstStyle/>
          <a:p>
            <a:pPr marL="457200" lvl="0" indent="0" algn="l" rtl="0">
              <a:lnSpc>
                <a:spcPct val="150000"/>
              </a:lnSpc>
              <a:spcBef>
                <a:spcPts val="0"/>
              </a:spcBef>
              <a:spcAft>
                <a:spcPts val="0"/>
              </a:spcAft>
              <a:buNone/>
            </a:pPr>
            <a:r>
              <a:rPr lang="en-US" sz="3600" i="1">
                <a:solidFill>
                  <a:schemeClr val="dk1"/>
                </a:solidFill>
                <a:latin typeface="Calibri"/>
                <a:ea typeface="Calibri"/>
                <a:cs typeface="Calibri"/>
                <a:sym typeface="Calibri"/>
              </a:rPr>
              <a:t>How can the actual interaction be made possible?</a:t>
            </a:r>
            <a:endParaRPr sz="3600">
              <a:solidFill>
                <a:schemeClr val="dk1"/>
              </a:solidFill>
              <a:latin typeface="Calibri"/>
              <a:ea typeface="Calibri"/>
              <a:cs typeface="Calibri"/>
              <a:sym typeface="Calibri"/>
            </a:endParaRPr>
          </a:p>
          <a:p>
            <a:pPr marL="457200" lvl="0" indent="-457200" algn="l" rtl="0">
              <a:lnSpc>
                <a:spcPct val="150000"/>
              </a:lnSpc>
              <a:spcBef>
                <a:spcPts val="0"/>
              </a:spcBef>
              <a:spcAft>
                <a:spcPts val="0"/>
              </a:spcAft>
              <a:buClr>
                <a:schemeClr val="dk1"/>
              </a:buClr>
              <a:buSzPts val="3600"/>
              <a:buFont typeface="Calibri"/>
              <a:buChar char="●"/>
            </a:pPr>
            <a:r>
              <a:rPr lang="en-US" sz="3600">
                <a:solidFill>
                  <a:schemeClr val="dk1"/>
                </a:solidFill>
                <a:highlight>
                  <a:srgbClr val="FFE599"/>
                </a:highlight>
                <a:latin typeface="Calibri"/>
                <a:ea typeface="Calibri"/>
                <a:cs typeface="Calibri"/>
                <a:sym typeface="Calibri"/>
              </a:rPr>
              <a:t>Collaboration</a:t>
            </a:r>
            <a:r>
              <a:rPr lang="en-US" sz="3600">
                <a:solidFill>
                  <a:schemeClr val="dk1"/>
                </a:solidFill>
                <a:latin typeface="Calibri"/>
                <a:ea typeface="Calibri"/>
                <a:cs typeface="Calibri"/>
                <a:sym typeface="Calibri"/>
              </a:rPr>
              <a:t> with City of Toronto Government -&gt; send change of traffic light signals and they </a:t>
            </a:r>
            <a:r>
              <a:rPr lang="en-US" sz="3600">
                <a:solidFill>
                  <a:srgbClr val="274E13"/>
                </a:solidFill>
                <a:latin typeface="Calibri"/>
                <a:ea typeface="Calibri"/>
                <a:cs typeface="Calibri"/>
                <a:sym typeface="Calibri"/>
              </a:rPr>
              <a:t>reflect</a:t>
            </a:r>
            <a:r>
              <a:rPr lang="en-US" sz="3600">
                <a:solidFill>
                  <a:schemeClr val="dk1"/>
                </a:solidFill>
                <a:latin typeface="Calibri"/>
                <a:ea typeface="Calibri"/>
                <a:cs typeface="Calibri"/>
                <a:sym typeface="Calibri"/>
              </a:rPr>
              <a:t> it on the traffic light -&gt; </a:t>
            </a:r>
            <a:r>
              <a:rPr lang="en-US" sz="3600">
                <a:solidFill>
                  <a:schemeClr val="dk1"/>
                </a:solidFill>
                <a:highlight>
                  <a:srgbClr val="EAD1DC"/>
                </a:highlight>
                <a:latin typeface="Calibri"/>
                <a:ea typeface="Calibri"/>
                <a:cs typeface="Calibri"/>
                <a:sym typeface="Calibri"/>
              </a:rPr>
              <a:t>possible</a:t>
            </a:r>
            <a:r>
              <a:rPr lang="en-US" sz="3600">
                <a:solidFill>
                  <a:schemeClr val="dk1"/>
                </a:solidFill>
                <a:latin typeface="Calibri"/>
                <a:ea typeface="Calibri"/>
                <a:cs typeface="Calibri"/>
                <a:sym typeface="Calibri"/>
              </a:rPr>
              <a:t> from our research!</a:t>
            </a:r>
            <a:endParaRPr sz="3600">
              <a:solidFill>
                <a:schemeClr val="dk1"/>
              </a:solidFill>
              <a:latin typeface="Calibri"/>
              <a:ea typeface="Calibri"/>
              <a:cs typeface="Calibri"/>
              <a:sym typeface="Calibri"/>
            </a:endParaRPr>
          </a:p>
        </p:txBody>
      </p:sp>
      <p:sp>
        <p:nvSpPr>
          <p:cNvPr id="330" name="Google Shape;330;p26"/>
          <p:cNvSpPr txBox="1"/>
          <p:nvPr/>
        </p:nvSpPr>
        <p:spPr>
          <a:xfrm>
            <a:off x="902025" y="1039825"/>
            <a:ext cx="16847100" cy="769500"/>
          </a:xfrm>
          <a:prstGeom prst="rect">
            <a:avLst/>
          </a:prstGeom>
          <a:noFill/>
          <a:ln>
            <a:noFill/>
          </a:ln>
        </p:spPr>
        <p:txBody>
          <a:bodyPr spcFirstLastPara="1" wrap="square" lIns="0" tIns="0" rIns="0" bIns="0" anchor="t" anchorCtr="0">
            <a:spAutoFit/>
          </a:bodyPr>
          <a:lstStyle/>
          <a:p>
            <a:pPr marL="0" marR="0" lvl="0" indent="0" algn="l" rtl="0">
              <a:lnSpc>
                <a:spcPct val="116000"/>
              </a:lnSpc>
              <a:spcBef>
                <a:spcPts val="0"/>
              </a:spcBef>
              <a:spcAft>
                <a:spcPts val="0"/>
              </a:spcAft>
              <a:buNone/>
            </a:pPr>
            <a:r>
              <a:rPr lang="en-US" sz="5000" b="1">
                <a:solidFill>
                  <a:srgbClr val="12222B"/>
                </a:solidFill>
                <a:latin typeface="Open Sans"/>
                <a:ea typeface="Open Sans"/>
                <a:cs typeface="Open Sans"/>
                <a:sym typeface="Open Sans"/>
              </a:rPr>
              <a:t>Interaction with Traffic Lights - Implementation</a:t>
            </a:r>
            <a:endParaRPr/>
          </a:p>
        </p:txBody>
      </p:sp>
      <p:pic>
        <p:nvPicPr>
          <p:cNvPr id="331" name="Google Shape;331;p26"/>
          <p:cNvPicPr preferRelativeResize="0"/>
          <p:nvPr/>
        </p:nvPicPr>
        <p:blipFill>
          <a:blip r:embed="rId3">
            <a:alphaModFix/>
          </a:blip>
          <a:stretch>
            <a:fillRect/>
          </a:stretch>
        </p:blipFill>
        <p:spPr>
          <a:xfrm>
            <a:off x="9710250" y="6749050"/>
            <a:ext cx="7706075" cy="3318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grpSp>
        <p:nvGrpSpPr>
          <p:cNvPr id="336" name="Google Shape;336;p27"/>
          <p:cNvGrpSpPr/>
          <p:nvPr/>
        </p:nvGrpSpPr>
        <p:grpSpPr>
          <a:xfrm>
            <a:off x="2622978" y="3204134"/>
            <a:ext cx="3273481" cy="2684994"/>
            <a:chOff x="0" y="0"/>
            <a:chExt cx="1176543" cy="965032"/>
          </a:xfrm>
        </p:grpSpPr>
        <p:sp>
          <p:nvSpPr>
            <p:cNvPr id="337" name="Google Shape;337;p27"/>
            <p:cNvSpPr/>
            <p:nvPr/>
          </p:nvSpPr>
          <p:spPr>
            <a:xfrm>
              <a:off x="0" y="0"/>
              <a:ext cx="1176543" cy="965032"/>
            </a:xfrm>
            <a:custGeom>
              <a:avLst/>
              <a:gdLst/>
              <a:ahLst/>
              <a:cxnLst/>
              <a:rect l="l" t="t" r="r" b="b"/>
              <a:pathLst>
                <a:path w="1176543" h="965032" extrusionOk="0">
                  <a:moveTo>
                    <a:pt x="0" y="0"/>
                  </a:moveTo>
                  <a:lnTo>
                    <a:pt x="1176543" y="0"/>
                  </a:lnTo>
                  <a:lnTo>
                    <a:pt x="1176543" y="965032"/>
                  </a:lnTo>
                  <a:lnTo>
                    <a:pt x="0" y="965032"/>
                  </a:lnTo>
                  <a:close/>
                </a:path>
              </a:pathLst>
            </a:custGeom>
            <a:solidFill>
              <a:srgbClr val="36C5FF"/>
            </a:solidFill>
            <a:ln>
              <a:noFill/>
            </a:ln>
          </p:spPr>
        </p:sp>
        <p:sp>
          <p:nvSpPr>
            <p:cNvPr id="338" name="Google Shape;338;p27"/>
            <p:cNvSpPr txBox="1"/>
            <p:nvPr/>
          </p:nvSpPr>
          <p:spPr>
            <a:xfrm>
              <a:off x="0" y="44062"/>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r>
                <a:rPr lang="en-US" sz="4000" b="1">
                  <a:solidFill>
                    <a:srgbClr val="FFFFFF"/>
                  </a:solidFill>
                  <a:latin typeface="Times New Roman"/>
                  <a:ea typeface="Times New Roman"/>
                  <a:cs typeface="Times New Roman"/>
                  <a:sym typeface="Times New Roman"/>
                </a:rPr>
                <a:t>Team </a:t>
              </a:r>
              <a:endParaRPr sz="3200" b="1">
                <a:latin typeface="Times New Roman"/>
                <a:ea typeface="Times New Roman"/>
                <a:cs typeface="Times New Roman"/>
                <a:sym typeface="Times New Roman"/>
              </a:endParaRPr>
            </a:p>
          </p:txBody>
        </p:sp>
      </p:grpSp>
      <p:grpSp>
        <p:nvGrpSpPr>
          <p:cNvPr id="339" name="Google Shape;339;p27"/>
          <p:cNvGrpSpPr/>
          <p:nvPr/>
        </p:nvGrpSpPr>
        <p:grpSpPr>
          <a:xfrm>
            <a:off x="8552447" y="3204134"/>
            <a:ext cx="3273481" cy="2684994"/>
            <a:chOff x="0" y="0"/>
            <a:chExt cx="1176543" cy="965032"/>
          </a:xfrm>
        </p:grpSpPr>
        <p:sp>
          <p:nvSpPr>
            <p:cNvPr id="340" name="Google Shape;340;p27"/>
            <p:cNvSpPr/>
            <p:nvPr/>
          </p:nvSpPr>
          <p:spPr>
            <a:xfrm>
              <a:off x="0" y="0"/>
              <a:ext cx="1176543" cy="965032"/>
            </a:xfrm>
            <a:custGeom>
              <a:avLst/>
              <a:gdLst/>
              <a:ahLst/>
              <a:cxnLst/>
              <a:rect l="l" t="t" r="r" b="b"/>
              <a:pathLst>
                <a:path w="1176543" h="965032" extrusionOk="0">
                  <a:moveTo>
                    <a:pt x="0" y="0"/>
                  </a:moveTo>
                  <a:lnTo>
                    <a:pt x="1176543" y="0"/>
                  </a:lnTo>
                  <a:lnTo>
                    <a:pt x="1176543" y="965032"/>
                  </a:lnTo>
                  <a:lnTo>
                    <a:pt x="0" y="965032"/>
                  </a:lnTo>
                  <a:close/>
                </a:path>
              </a:pathLst>
            </a:custGeom>
            <a:solidFill>
              <a:srgbClr val="00C282"/>
            </a:solidFill>
            <a:ln>
              <a:noFill/>
            </a:ln>
          </p:spPr>
        </p:sp>
        <p:sp>
          <p:nvSpPr>
            <p:cNvPr id="341" name="Google Shape;341;p27"/>
            <p:cNvSpPr txBox="1"/>
            <p:nvPr/>
          </p:nvSpPr>
          <p:spPr>
            <a:xfrm>
              <a:off x="0" y="44062"/>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r>
                <a:rPr lang="en-US" sz="4000" b="1">
                  <a:solidFill>
                    <a:srgbClr val="FFFFFF"/>
                  </a:solidFill>
                  <a:latin typeface="Times New Roman"/>
                  <a:ea typeface="Times New Roman"/>
                  <a:cs typeface="Times New Roman"/>
                  <a:sym typeface="Times New Roman"/>
                </a:rPr>
                <a:t>Time</a:t>
              </a:r>
              <a:endParaRPr sz="3200" b="1">
                <a:latin typeface="Times New Roman"/>
                <a:ea typeface="Times New Roman"/>
                <a:cs typeface="Times New Roman"/>
                <a:sym typeface="Times New Roman"/>
              </a:endParaRPr>
            </a:p>
          </p:txBody>
        </p:sp>
      </p:grpSp>
      <p:grpSp>
        <p:nvGrpSpPr>
          <p:cNvPr id="342" name="Google Shape;342;p27"/>
          <p:cNvGrpSpPr/>
          <p:nvPr/>
        </p:nvGrpSpPr>
        <p:grpSpPr>
          <a:xfrm>
            <a:off x="14478278" y="3204134"/>
            <a:ext cx="3273481" cy="2684994"/>
            <a:chOff x="0" y="0"/>
            <a:chExt cx="1176543" cy="965032"/>
          </a:xfrm>
        </p:grpSpPr>
        <p:sp>
          <p:nvSpPr>
            <p:cNvPr id="343" name="Google Shape;343;p27"/>
            <p:cNvSpPr/>
            <p:nvPr/>
          </p:nvSpPr>
          <p:spPr>
            <a:xfrm>
              <a:off x="0" y="0"/>
              <a:ext cx="1176543" cy="965032"/>
            </a:xfrm>
            <a:custGeom>
              <a:avLst/>
              <a:gdLst/>
              <a:ahLst/>
              <a:cxnLst/>
              <a:rect l="l" t="t" r="r" b="b"/>
              <a:pathLst>
                <a:path w="1176543" h="965032" extrusionOk="0">
                  <a:moveTo>
                    <a:pt x="0" y="0"/>
                  </a:moveTo>
                  <a:lnTo>
                    <a:pt x="1176543" y="0"/>
                  </a:lnTo>
                  <a:lnTo>
                    <a:pt x="1176543" y="965032"/>
                  </a:lnTo>
                  <a:lnTo>
                    <a:pt x="0" y="965032"/>
                  </a:lnTo>
                  <a:close/>
                </a:path>
              </a:pathLst>
            </a:custGeom>
            <a:solidFill>
              <a:srgbClr val="1885F1"/>
            </a:solidFill>
            <a:ln>
              <a:noFill/>
            </a:ln>
          </p:spPr>
        </p:sp>
        <p:sp>
          <p:nvSpPr>
            <p:cNvPr id="344" name="Google Shape;344;p27"/>
            <p:cNvSpPr txBox="1"/>
            <p:nvPr/>
          </p:nvSpPr>
          <p:spPr>
            <a:xfrm>
              <a:off x="27387" y="7145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r>
                <a:rPr lang="en-US" sz="4000" b="1">
                  <a:solidFill>
                    <a:srgbClr val="FFFFFF"/>
                  </a:solidFill>
                  <a:latin typeface="Times New Roman"/>
                  <a:ea typeface="Times New Roman"/>
                  <a:cs typeface="Times New Roman"/>
                  <a:sym typeface="Times New Roman"/>
                </a:rPr>
                <a:t>Money</a:t>
              </a:r>
              <a:endParaRPr sz="3200" b="1">
                <a:latin typeface="Times New Roman"/>
                <a:ea typeface="Times New Roman"/>
                <a:cs typeface="Times New Roman"/>
                <a:sym typeface="Times New Roman"/>
              </a:endParaRPr>
            </a:p>
          </p:txBody>
        </p:sp>
      </p:grpSp>
      <p:grpSp>
        <p:nvGrpSpPr>
          <p:cNvPr id="345" name="Google Shape;345;p27"/>
          <p:cNvGrpSpPr/>
          <p:nvPr/>
        </p:nvGrpSpPr>
        <p:grpSpPr>
          <a:xfrm>
            <a:off x="532603" y="3045126"/>
            <a:ext cx="2261444" cy="2844002"/>
            <a:chOff x="0" y="-57150"/>
            <a:chExt cx="812800" cy="1022182"/>
          </a:xfrm>
        </p:grpSpPr>
        <p:sp>
          <p:nvSpPr>
            <p:cNvPr id="346" name="Google Shape;346;p27"/>
            <p:cNvSpPr/>
            <p:nvPr/>
          </p:nvSpPr>
          <p:spPr>
            <a:xfrm>
              <a:off x="0" y="0"/>
              <a:ext cx="751315" cy="965032"/>
            </a:xfrm>
            <a:custGeom>
              <a:avLst/>
              <a:gdLst/>
              <a:ahLst/>
              <a:cxnLst/>
              <a:rect l="l" t="t" r="r" b="b"/>
              <a:pathLst>
                <a:path w="751315" h="965032" extrusionOk="0">
                  <a:moveTo>
                    <a:pt x="0" y="0"/>
                  </a:moveTo>
                  <a:lnTo>
                    <a:pt x="751315" y="0"/>
                  </a:lnTo>
                  <a:lnTo>
                    <a:pt x="751315" y="965032"/>
                  </a:lnTo>
                  <a:lnTo>
                    <a:pt x="0" y="965032"/>
                  </a:lnTo>
                  <a:close/>
                </a:path>
              </a:pathLst>
            </a:custGeom>
            <a:solidFill>
              <a:srgbClr val="EDF0F0"/>
            </a:solidFill>
            <a:ln>
              <a:noFill/>
            </a:ln>
          </p:spPr>
        </p:sp>
        <p:sp>
          <p:nvSpPr>
            <p:cNvPr id="347" name="Google Shape;347;p27"/>
            <p:cNvSpPr txBox="1"/>
            <p:nvPr/>
          </p:nvSpPr>
          <p:spPr>
            <a:xfrm>
              <a:off x="0" y="-57150"/>
              <a:ext cx="812800" cy="8699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48" name="Google Shape;348;p27"/>
          <p:cNvGrpSpPr/>
          <p:nvPr/>
        </p:nvGrpSpPr>
        <p:grpSpPr>
          <a:xfrm>
            <a:off x="6462072" y="3045126"/>
            <a:ext cx="2261444" cy="2844002"/>
            <a:chOff x="0" y="-57150"/>
            <a:chExt cx="812800" cy="1022182"/>
          </a:xfrm>
        </p:grpSpPr>
        <p:sp>
          <p:nvSpPr>
            <p:cNvPr id="349" name="Google Shape;349;p27"/>
            <p:cNvSpPr/>
            <p:nvPr/>
          </p:nvSpPr>
          <p:spPr>
            <a:xfrm>
              <a:off x="0" y="0"/>
              <a:ext cx="751315" cy="965032"/>
            </a:xfrm>
            <a:custGeom>
              <a:avLst/>
              <a:gdLst/>
              <a:ahLst/>
              <a:cxnLst/>
              <a:rect l="l" t="t" r="r" b="b"/>
              <a:pathLst>
                <a:path w="751315" h="965032" extrusionOk="0">
                  <a:moveTo>
                    <a:pt x="0" y="0"/>
                  </a:moveTo>
                  <a:lnTo>
                    <a:pt x="751315" y="0"/>
                  </a:lnTo>
                  <a:lnTo>
                    <a:pt x="751315" y="965032"/>
                  </a:lnTo>
                  <a:lnTo>
                    <a:pt x="0" y="965032"/>
                  </a:lnTo>
                  <a:close/>
                </a:path>
              </a:pathLst>
            </a:custGeom>
            <a:solidFill>
              <a:srgbClr val="EDF0F0"/>
            </a:solidFill>
            <a:ln>
              <a:noFill/>
            </a:ln>
          </p:spPr>
        </p:sp>
        <p:sp>
          <p:nvSpPr>
            <p:cNvPr id="350" name="Google Shape;350;p27"/>
            <p:cNvSpPr txBox="1"/>
            <p:nvPr/>
          </p:nvSpPr>
          <p:spPr>
            <a:xfrm>
              <a:off x="0" y="-57150"/>
              <a:ext cx="812800" cy="8699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1" name="Google Shape;351;p27"/>
          <p:cNvGrpSpPr/>
          <p:nvPr/>
        </p:nvGrpSpPr>
        <p:grpSpPr>
          <a:xfrm>
            <a:off x="12387903" y="3045126"/>
            <a:ext cx="2261444" cy="2844002"/>
            <a:chOff x="0" y="-57150"/>
            <a:chExt cx="812800" cy="1022182"/>
          </a:xfrm>
        </p:grpSpPr>
        <p:sp>
          <p:nvSpPr>
            <p:cNvPr id="352" name="Google Shape;352;p27"/>
            <p:cNvSpPr/>
            <p:nvPr/>
          </p:nvSpPr>
          <p:spPr>
            <a:xfrm>
              <a:off x="0" y="0"/>
              <a:ext cx="751315" cy="965032"/>
            </a:xfrm>
            <a:custGeom>
              <a:avLst/>
              <a:gdLst/>
              <a:ahLst/>
              <a:cxnLst/>
              <a:rect l="l" t="t" r="r" b="b"/>
              <a:pathLst>
                <a:path w="751315" h="965032" extrusionOk="0">
                  <a:moveTo>
                    <a:pt x="0" y="0"/>
                  </a:moveTo>
                  <a:lnTo>
                    <a:pt x="751315" y="0"/>
                  </a:lnTo>
                  <a:lnTo>
                    <a:pt x="751315" y="965032"/>
                  </a:lnTo>
                  <a:lnTo>
                    <a:pt x="0" y="965032"/>
                  </a:lnTo>
                  <a:close/>
                </a:path>
              </a:pathLst>
            </a:custGeom>
            <a:solidFill>
              <a:srgbClr val="EDF0F0"/>
            </a:solidFill>
            <a:ln>
              <a:noFill/>
            </a:ln>
          </p:spPr>
        </p:sp>
        <p:sp>
          <p:nvSpPr>
            <p:cNvPr id="353" name="Google Shape;353;p27"/>
            <p:cNvSpPr txBox="1"/>
            <p:nvPr/>
          </p:nvSpPr>
          <p:spPr>
            <a:xfrm>
              <a:off x="0" y="-57150"/>
              <a:ext cx="812800" cy="8699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4" name="Google Shape;354;p27"/>
          <p:cNvGrpSpPr/>
          <p:nvPr/>
        </p:nvGrpSpPr>
        <p:grpSpPr>
          <a:xfrm>
            <a:off x="4810139" y="5226073"/>
            <a:ext cx="1086320" cy="959017"/>
            <a:chOff x="0" y="-6350"/>
            <a:chExt cx="812800" cy="717550"/>
          </a:xfrm>
        </p:grpSpPr>
        <p:sp>
          <p:nvSpPr>
            <p:cNvPr id="355" name="Google Shape;355;p27"/>
            <p:cNvSpPr/>
            <p:nvPr/>
          </p:nvSpPr>
          <p:spPr>
            <a:xfrm>
              <a:off x="0" y="0"/>
              <a:ext cx="812800" cy="711200"/>
            </a:xfrm>
            <a:custGeom>
              <a:avLst/>
              <a:gdLst/>
              <a:ahLst/>
              <a:cxnLst/>
              <a:rect l="l" t="t" r="r" b="b"/>
              <a:pathLst>
                <a:path w="812800" h="711200" extrusionOk="0">
                  <a:moveTo>
                    <a:pt x="406400" y="711200"/>
                  </a:moveTo>
                  <a:lnTo>
                    <a:pt x="812800" y="0"/>
                  </a:lnTo>
                  <a:lnTo>
                    <a:pt x="0" y="0"/>
                  </a:lnTo>
                  <a:lnTo>
                    <a:pt x="406400" y="711200"/>
                  </a:lnTo>
                  <a:close/>
                </a:path>
              </a:pathLst>
            </a:custGeom>
            <a:solidFill>
              <a:srgbClr val="36C5FF"/>
            </a:solidFill>
            <a:ln>
              <a:noFill/>
            </a:ln>
          </p:spPr>
        </p:sp>
        <p:sp>
          <p:nvSpPr>
            <p:cNvPr id="356" name="Google Shape;356;p27"/>
            <p:cNvSpPr txBox="1"/>
            <p:nvPr/>
          </p:nvSpPr>
          <p:spPr>
            <a:xfrm>
              <a:off x="127000" y="-6350"/>
              <a:ext cx="558800" cy="3873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57" name="Google Shape;357;p27"/>
          <p:cNvGrpSpPr/>
          <p:nvPr/>
        </p:nvGrpSpPr>
        <p:grpSpPr>
          <a:xfrm>
            <a:off x="10739608" y="5226073"/>
            <a:ext cx="1086320" cy="959017"/>
            <a:chOff x="0" y="-6350"/>
            <a:chExt cx="812800" cy="717550"/>
          </a:xfrm>
        </p:grpSpPr>
        <p:sp>
          <p:nvSpPr>
            <p:cNvPr id="358" name="Google Shape;358;p27"/>
            <p:cNvSpPr/>
            <p:nvPr/>
          </p:nvSpPr>
          <p:spPr>
            <a:xfrm>
              <a:off x="0" y="0"/>
              <a:ext cx="812800" cy="711200"/>
            </a:xfrm>
            <a:custGeom>
              <a:avLst/>
              <a:gdLst/>
              <a:ahLst/>
              <a:cxnLst/>
              <a:rect l="l" t="t" r="r" b="b"/>
              <a:pathLst>
                <a:path w="812800" h="711200" extrusionOk="0">
                  <a:moveTo>
                    <a:pt x="406400" y="711200"/>
                  </a:moveTo>
                  <a:lnTo>
                    <a:pt x="812800" y="0"/>
                  </a:lnTo>
                  <a:lnTo>
                    <a:pt x="0" y="0"/>
                  </a:lnTo>
                  <a:lnTo>
                    <a:pt x="406400" y="711200"/>
                  </a:lnTo>
                  <a:close/>
                </a:path>
              </a:pathLst>
            </a:custGeom>
            <a:solidFill>
              <a:srgbClr val="00C282"/>
            </a:solidFill>
            <a:ln>
              <a:noFill/>
            </a:ln>
          </p:spPr>
        </p:sp>
        <p:sp>
          <p:nvSpPr>
            <p:cNvPr id="359" name="Google Shape;359;p27"/>
            <p:cNvSpPr txBox="1"/>
            <p:nvPr/>
          </p:nvSpPr>
          <p:spPr>
            <a:xfrm>
              <a:off x="127000" y="-6350"/>
              <a:ext cx="558800" cy="3873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60" name="Google Shape;360;p27"/>
          <p:cNvGrpSpPr/>
          <p:nvPr/>
        </p:nvGrpSpPr>
        <p:grpSpPr>
          <a:xfrm>
            <a:off x="16665439" y="5226073"/>
            <a:ext cx="1086320" cy="959017"/>
            <a:chOff x="0" y="-6350"/>
            <a:chExt cx="812800" cy="717550"/>
          </a:xfrm>
        </p:grpSpPr>
        <p:sp>
          <p:nvSpPr>
            <p:cNvPr id="361" name="Google Shape;361;p27"/>
            <p:cNvSpPr/>
            <p:nvPr/>
          </p:nvSpPr>
          <p:spPr>
            <a:xfrm>
              <a:off x="0" y="0"/>
              <a:ext cx="812800" cy="711200"/>
            </a:xfrm>
            <a:custGeom>
              <a:avLst/>
              <a:gdLst/>
              <a:ahLst/>
              <a:cxnLst/>
              <a:rect l="l" t="t" r="r" b="b"/>
              <a:pathLst>
                <a:path w="812800" h="711200" extrusionOk="0">
                  <a:moveTo>
                    <a:pt x="406400" y="711200"/>
                  </a:moveTo>
                  <a:lnTo>
                    <a:pt x="812800" y="0"/>
                  </a:lnTo>
                  <a:lnTo>
                    <a:pt x="0" y="0"/>
                  </a:lnTo>
                  <a:lnTo>
                    <a:pt x="406400" y="711200"/>
                  </a:lnTo>
                  <a:close/>
                </a:path>
              </a:pathLst>
            </a:custGeom>
            <a:solidFill>
              <a:srgbClr val="1885F1"/>
            </a:solidFill>
            <a:ln>
              <a:noFill/>
            </a:ln>
          </p:spPr>
        </p:sp>
        <p:sp>
          <p:nvSpPr>
            <p:cNvPr id="362" name="Google Shape;362;p27"/>
            <p:cNvSpPr txBox="1"/>
            <p:nvPr/>
          </p:nvSpPr>
          <p:spPr>
            <a:xfrm>
              <a:off x="127000" y="-6350"/>
              <a:ext cx="558800" cy="3873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363" name="Google Shape;363;p27"/>
          <p:cNvCxnSpPr/>
          <p:nvPr/>
        </p:nvCxnSpPr>
        <p:spPr>
          <a:xfrm>
            <a:off x="532603" y="6843758"/>
            <a:ext cx="17219156" cy="0"/>
          </a:xfrm>
          <a:prstGeom prst="straightConnector1">
            <a:avLst/>
          </a:prstGeom>
          <a:noFill/>
          <a:ln w="9525" cap="flat" cmpd="sng">
            <a:solidFill>
              <a:srgbClr val="000000"/>
            </a:solidFill>
            <a:prstDash val="solid"/>
            <a:round/>
            <a:headEnd type="none" w="sm" len="sm"/>
            <a:tailEnd type="none" w="sm" len="sm"/>
          </a:ln>
        </p:spPr>
      </p:cxnSp>
      <p:grpSp>
        <p:nvGrpSpPr>
          <p:cNvPr id="364" name="Google Shape;364;p27"/>
          <p:cNvGrpSpPr/>
          <p:nvPr/>
        </p:nvGrpSpPr>
        <p:grpSpPr>
          <a:xfrm>
            <a:off x="0" y="9838589"/>
            <a:ext cx="3086104" cy="3230761"/>
            <a:chOff x="0" y="-38100"/>
            <a:chExt cx="812800" cy="850900"/>
          </a:xfrm>
        </p:grpSpPr>
        <p:sp>
          <p:nvSpPr>
            <p:cNvPr id="365" name="Google Shape;365;p2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366" name="Google Shape;366;p2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67" name="Google Shape;367;p27"/>
          <p:cNvGrpSpPr/>
          <p:nvPr/>
        </p:nvGrpSpPr>
        <p:grpSpPr>
          <a:xfrm>
            <a:off x="17259300" y="-144661"/>
            <a:ext cx="3086104" cy="3230761"/>
            <a:chOff x="0" y="-38100"/>
            <a:chExt cx="812800" cy="850900"/>
          </a:xfrm>
        </p:grpSpPr>
        <p:sp>
          <p:nvSpPr>
            <p:cNvPr id="368" name="Google Shape;368;p2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369" name="Google Shape;369;p2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0" name="Google Shape;370;p27"/>
          <p:cNvGrpSpPr/>
          <p:nvPr/>
        </p:nvGrpSpPr>
        <p:grpSpPr>
          <a:xfrm>
            <a:off x="0" y="-144661"/>
            <a:ext cx="3086104" cy="3230761"/>
            <a:chOff x="0" y="-38100"/>
            <a:chExt cx="812800" cy="850900"/>
          </a:xfrm>
        </p:grpSpPr>
        <p:sp>
          <p:nvSpPr>
            <p:cNvPr id="371" name="Google Shape;371;p2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372" name="Google Shape;372;p2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3" name="Google Shape;373;p27"/>
          <p:cNvGrpSpPr/>
          <p:nvPr/>
        </p:nvGrpSpPr>
        <p:grpSpPr>
          <a:xfrm>
            <a:off x="17259300" y="9838589"/>
            <a:ext cx="3086104" cy="3230761"/>
            <a:chOff x="0" y="-38100"/>
            <a:chExt cx="812800" cy="850900"/>
          </a:xfrm>
        </p:grpSpPr>
        <p:sp>
          <p:nvSpPr>
            <p:cNvPr id="374" name="Google Shape;374;p2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375" name="Google Shape;375;p2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6" name="Google Shape;376;p27"/>
          <p:cNvGrpSpPr/>
          <p:nvPr/>
        </p:nvGrpSpPr>
        <p:grpSpPr>
          <a:xfrm>
            <a:off x="5096292" y="6566549"/>
            <a:ext cx="514013" cy="516317"/>
            <a:chOff x="1813" y="0"/>
            <a:chExt cx="809173" cy="812800"/>
          </a:xfrm>
        </p:grpSpPr>
        <p:sp>
          <p:nvSpPr>
            <p:cNvPr id="377" name="Google Shape;377;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6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9" name="Google Shape;379;p27"/>
          <p:cNvGrpSpPr/>
          <p:nvPr/>
        </p:nvGrpSpPr>
        <p:grpSpPr>
          <a:xfrm>
            <a:off x="11025762" y="6566549"/>
            <a:ext cx="514013" cy="516317"/>
            <a:chOff x="1813" y="0"/>
            <a:chExt cx="809173" cy="812800"/>
          </a:xfrm>
        </p:grpSpPr>
        <p:sp>
          <p:nvSpPr>
            <p:cNvPr id="380" name="Google Shape;380;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C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82" name="Google Shape;382;p27"/>
          <p:cNvGrpSpPr/>
          <p:nvPr/>
        </p:nvGrpSpPr>
        <p:grpSpPr>
          <a:xfrm>
            <a:off x="16951592" y="6566549"/>
            <a:ext cx="514013" cy="516317"/>
            <a:chOff x="1813" y="0"/>
            <a:chExt cx="809173" cy="812800"/>
          </a:xfrm>
        </p:grpSpPr>
        <p:sp>
          <p:nvSpPr>
            <p:cNvPr id="383" name="Google Shape;383;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88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txBox="1"/>
            <p:nvPr/>
          </p:nvSpPr>
          <p:spPr>
            <a:xfrm>
              <a:off x="76200" y="19050"/>
              <a:ext cx="660400" cy="7175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85" name="Google Shape;385;p27"/>
          <p:cNvSpPr txBox="1"/>
          <p:nvPr/>
        </p:nvSpPr>
        <p:spPr>
          <a:xfrm>
            <a:off x="3169615" y="1320915"/>
            <a:ext cx="11948700" cy="7695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Resource we need</a:t>
            </a:r>
            <a:endParaRPr/>
          </a:p>
        </p:txBody>
      </p:sp>
      <p:pic>
        <p:nvPicPr>
          <p:cNvPr id="386" name="Google Shape;386;p27"/>
          <p:cNvPicPr preferRelativeResize="0"/>
          <p:nvPr/>
        </p:nvPicPr>
        <p:blipFill rotWithShape="1">
          <a:blip r:embed="rId3">
            <a:alphaModFix/>
          </a:blip>
          <a:srcRect/>
          <a:stretch/>
        </p:blipFill>
        <p:spPr>
          <a:xfrm>
            <a:off x="1022993" y="3817869"/>
            <a:ext cx="1086325" cy="1237011"/>
          </a:xfrm>
          <a:prstGeom prst="rect">
            <a:avLst/>
          </a:prstGeom>
          <a:noFill/>
          <a:ln>
            <a:noFill/>
          </a:ln>
        </p:spPr>
      </p:pic>
      <p:pic>
        <p:nvPicPr>
          <p:cNvPr id="387" name="Google Shape;387;p27"/>
          <p:cNvPicPr preferRelativeResize="0"/>
          <p:nvPr/>
        </p:nvPicPr>
        <p:blipFill rotWithShape="1">
          <a:blip r:embed="rId4">
            <a:alphaModFix/>
          </a:blip>
          <a:srcRect/>
          <a:stretch/>
        </p:blipFill>
        <p:spPr>
          <a:xfrm>
            <a:off x="6904200" y="3987601"/>
            <a:ext cx="1086300" cy="1086300"/>
          </a:xfrm>
          <a:prstGeom prst="rect">
            <a:avLst/>
          </a:prstGeom>
          <a:noFill/>
          <a:ln>
            <a:noFill/>
          </a:ln>
        </p:spPr>
      </p:pic>
      <p:pic>
        <p:nvPicPr>
          <p:cNvPr id="388" name="Google Shape;388;p27"/>
          <p:cNvPicPr preferRelativeResize="0"/>
          <p:nvPr/>
        </p:nvPicPr>
        <p:blipFill rotWithShape="1">
          <a:blip r:embed="rId5">
            <a:alphaModFix/>
          </a:blip>
          <a:srcRect/>
          <a:stretch/>
        </p:blipFill>
        <p:spPr>
          <a:xfrm>
            <a:off x="13046276" y="3883023"/>
            <a:ext cx="825398" cy="1237000"/>
          </a:xfrm>
          <a:prstGeom prst="rect">
            <a:avLst/>
          </a:prstGeom>
          <a:noFill/>
          <a:ln>
            <a:noFill/>
          </a:ln>
        </p:spPr>
      </p:pic>
      <p:sp>
        <p:nvSpPr>
          <p:cNvPr id="389" name="Google Shape;389;p27"/>
          <p:cNvSpPr txBox="1"/>
          <p:nvPr/>
        </p:nvSpPr>
        <p:spPr>
          <a:xfrm>
            <a:off x="304000" y="7304325"/>
            <a:ext cx="6371700" cy="1708500"/>
          </a:xfrm>
          <a:prstGeom prst="rect">
            <a:avLst/>
          </a:prstGeom>
          <a:noFill/>
          <a:ln>
            <a:noFill/>
          </a:ln>
        </p:spPr>
        <p:txBody>
          <a:bodyPr spcFirstLastPara="1" wrap="square" lIns="91425" tIns="91425" rIns="91425" bIns="91425" anchor="t" anchorCtr="0">
            <a:spAutoFit/>
          </a:bodyPr>
          <a:lstStyle/>
          <a:p>
            <a:pPr marL="457200" lvl="0" indent="-419100" algn="l" rtl="0">
              <a:lnSpc>
                <a:spcPct val="115000"/>
              </a:lnSpc>
              <a:spcBef>
                <a:spcPts val="0"/>
              </a:spcBef>
              <a:spcAft>
                <a:spcPts val="0"/>
              </a:spcAft>
              <a:buSzPts val="3000"/>
              <a:buFont typeface="Calibri"/>
              <a:buChar char="●"/>
            </a:pPr>
            <a:r>
              <a:rPr lang="en-US" sz="3000">
                <a:latin typeface="Calibri"/>
                <a:ea typeface="Calibri"/>
                <a:cs typeface="Calibri"/>
                <a:sym typeface="Calibri"/>
              </a:rPr>
              <a:t>Two software programmer experts</a:t>
            </a:r>
            <a:endParaRPr sz="3000">
              <a:latin typeface="Calibri"/>
              <a:ea typeface="Calibri"/>
              <a:cs typeface="Calibri"/>
              <a:sym typeface="Calibri"/>
            </a:endParaRPr>
          </a:p>
          <a:p>
            <a:pPr marL="457200" lvl="0" indent="-419100" algn="l" rtl="0">
              <a:lnSpc>
                <a:spcPct val="115000"/>
              </a:lnSpc>
              <a:spcBef>
                <a:spcPts val="0"/>
              </a:spcBef>
              <a:spcAft>
                <a:spcPts val="0"/>
              </a:spcAft>
              <a:buSzPts val="3000"/>
              <a:buFont typeface="Calibri"/>
              <a:buChar char="●"/>
            </a:pPr>
            <a:r>
              <a:rPr lang="en-US" sz="3000">
                <a:latin typeface="Calibri"/>
                <a:ea typeface="Calibri"/>
                <a:cs typeface="Calibri"/>
                <a:sym typeface="Calibri"/>
              </a:rPr>
              <a:t>Two professional hardware designers</a:t>
            </a:r>
            <a:endParaRPr sz="3000">
              <a:latin typeface="Calibri"/>
              <a:ea typeface="Calibri"/>
              <a:cs typeface="Calibri"/>
              <a:sym typeface="Calibri"/>
            </a:endParaRPr>
          </a:p>
          <a:p>
            <a:pPr marL="457200" lvl="0" indent="-419100" algn="l" rtl="0">
              <a:lnSpc>
                <a:spcPct val="115000"/>
              </a:lnSpc>
              <a:spcBef>
                <a:spcPts val="0"/>
              </a:spcBef>
              <a:spcAft>
                <a:spcPts val="0"/>
              </a:spcAft>
              <a:buSzPts val="3000"/>
              <a:buFont typeface="Calibri"/>
              <a:buChar char="●"/>
            </a:pPr>
            <a:r>
              <a:rPr lang="en-US" sz="3000">
                <a:latin typeface="Calibri"/>
                <a:ea typeface="Calibri"/>
                <a:cs typeface="Calibri"/>
                <a:sym typeface="Calibri"/>
              </a:rPr>
              <a:t>one product operation manager</a:t>
            </a:r>
            <a:endParaRPr sz="3000">
              <a:latin typeface="Calibri"/>
              <a:ea typeface="Calibri"/>
              <a:cs typeface="Calibri"/>
              <a:sym typeface="Calibri"/>
            </a:endParaRPr>
          </a:p>
        </p:txBody>
      </p:sp>
      <p:sp>
        <p:nvSpPr>
          <p:cNvPr id="390" name="Google Shape;390;p27"/>
          <p:cNvSpPr txBox="1"/>
          <p:nvPr/>
        </p:nvSpPr>
        <p:spPr>
          <a:xfrm>
            <a:off x="6614475" y="7329825"/>
            <a:ext cx="5723400" cy="1759200"/>
          </a:xfrm>
          <a:prstGeom prst="rect">
            <a:avLst/>
          </a:prstGeom>
          <a:noFill/>
          <a:ln>
            <a:noFill/>
          </a:ln>
        </p:spPr>
        <p:txBody>
          <a:bodyPr spcFirstLastPara="1" wrap="square" lIns="91425" tIns="91425" rIns="91425" bIns="91425" anchor="t" anchorCtr="0">
            <a:spAutoFit/>
          </a:bodyPr>
          <a:lstStyle/>
          <a:p>
            <a:pPr marL="457200" lvl="0" indent="-425450" algn="l" rtl="0">
              <a:lnSpc>
                <a:spcPct val="115000"/>
              </a:lnSpc>
              <a:spcBef>
                <a:spcPts val="0"/>
              </a:spcBef>
              <a:spcAft>
                <a:spcPts val="0"/>
              </a:spcAft>
              <a:buSzPts val="3100"/>
              <a:buFont typeface="Calibri"/>
              <a:buChar char="●"/>
            </a:pPr>
            <a:r>
              <a:rPr lang="en-US" sz="3100">
                <a:latin typeface="Calibri"/>
                <a:ea typeface="Calibri"/>
                <a:cs typeface="Calibri"/>
                <a:sym typeface="Calibri"/>
              </a:rPr>
              <a:t>App design two month</a:t>
            </a:r>
            <a:endParaRPr sz="3100">
              <a:latin typeface="Calibri"/>
              <a:ea typeface="Calibri"/>
              <a:cs typeface="Calibri"/>
              <a:sym typeface="Calibri"/>
            </a:endParaRPr>
          </a:p>
          <a:p>
            <a:pPr marL="457200" lvl="0" indent="-425450" algn="l" rtl="0">
              <a:lnSpc>
                <a:spcPct val="115000"/>
              </a:lnSpc>
              <a:spcBef>
                <a:spcPts val="0"/>
              </a:spcBef>
              <a:spcAft>
                <a:spcPts val="0"/>
              </a:spcAft>
              <a:buSzPts val="3100"/>
              <a:buFont typeface="Calibri"/>
              <a:buChar char="●"/>
            </a:pPr>
            <a:r>
              <a:rPr lang="en-US" sz="3100">
                <a:latin typeface="Calibri"/>
                <a:ea typeface="Calibri"/>
                <a:cs typeface="Calibri"/>
                <a:sym typeface="Calibri"/>
              </a:rPr>
              <a:t>collaborate with government to do experiment for one year </a:t>
            </a:r>
            <a:endParaRPr sz="3100">
              <a:latin typeface="Calibri"/>
              <a:ea typeface="Calibri"/>
              <a:cs typeface="Calibri"/>
              <a:sym typeface="Calibri"/>
            </a:endParaRPr>
          </a:p>
        </p:txBody>
      </p:sp>
      <p:sp>
        <p:nvSpPr>
          <p:cNvPr id="391" name="Google Shape;391;p27"/>
          <p:cNvSpPr txBox="1"/>
          <p:nvPr/>
        </p:nvSpPr>
        <p:spPr>
          <a:xfrm>
            <a:off x="12809275" y="7311425"/>
            <a:ext cx="5050200" cy="1754700"/>
          </a:xfrm>
          <a:prstGeom prst="rect">
            <a:avLst/>
          </a:prstGeom>
          <a:noFill/>
          <a:ln>
            <a:noFill/>
          </a:ln>
        </p:spPr>
        <p:txBody>
          <a:bodyPr spcFirstLastPara="1" wrap="square" lIns="91425" tIns="91425" rIns="91425" bIns="91425" anchor="t" anchorCtr="0">
            <a:spAutoFit/>
          </a:bodyPr>
          <a:lstStyle/>
          <a:p>
            <a:pPr marL="457200" lvl="0" indent="-444500" algn="l" rtl="0">
              <a:spcBef>
                <a:spcPts val="0"/>
              </a:spcBef>
              <a:spcAft>
                <a:spcPts val="0"/>
              </a:spcAft>
              <a:buSzPts val="3400"/>
              <a:buFont typeface="Calibri"/>
              <a:buChar char="●"/>
            </a:pPr>
            <a:r>
              <a:rPr lang="en-US" sz="3400">
                <a:latin typeface="Calibri"/>
                <a:ea typeface="Calibri"/>
                <a:cs typeface="Calibri"/>
                <a:sym typeface="Calibri"/>
              </a:rPr>
              <a:t>high price-performance ratio facilities and materials</a:t>
            </a:r>
            <a:endParaRPr sz="37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grpSp>
        <p:nvGrpSpPr>
          <p:cNvPr id="396" name="Google Shape;396;p28"/>
          <p:cNvGrpSpPr/>
          <p:nvPr/>
        </p:nvGrpSpPr>
        <p:grpSpPr>
          <a:xfrm>
            <a:off x="0" y="9838589"/>
            <a:ext cx="3086104" cy="3230761"/>
            <a:chOff x="0" y="-38100"/>
            <a:chExt cx="812800" cy="850900"/>
          </a:xfrm>
        </p:grpSpPr>
        <p:sp>
          <p:nvSpPr>
            <p:cNvPr id="397" name="Google Shape;397;p28"/>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398" name="Google Shape;398;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99" name="Google Shape;399;p28"/>
          <p:cNvGrpSpPr/>
          <p:nvPr/>
        </p:nvGrpSpPr>
        <p:grpSpPr>
          <a:xfrm>
            <a:off x="17259300" y="-144661"/>
            <a:ext cx="3086104" cy="3230761"/>
            <a:chOff x="0" y="-38100"/>
            <a:chExt cx="812800" cy="850900"/>
          </a:xfrm>
        </p:grpSpPr>
        <p:sp>
          <p:nvSpPr>
            <p:cNvPr id="400" name="Google Shape;400;p28"/>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401" name="Google Shape;401;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02" name="Google Shape;402;p28"/>
          <p:cNvGrpSpPr/>
          <p:nvPr/>
        </p:nvGrpSpPr>
        <p:grpSpPr>
          <a:xfrm>
            <a:off x="0" y="-144661"/>
            <a:ext cx="3086104" cy="3230761"/>
            <a:chOff x="0" y="-38100"/>
            <a:chExt cx="812800" cy="850900"/>
          </a:xfrm>
        </p:grpSpPr>
        <p:sp>
          <p:nvSpPr>
            <p:cNvPr id="403" name="Google Shape;403;p28"/>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sp>
        <p:sp>
          <p:nvSpPr>
            <p:cNvPr id="404" name="Google Shape;404;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05" name="Google Shape;405;p28"/>
          <p:cNvGrpSpPr/>
          <p:nvPr/>
        </p:nvGrpSpPr>
        <p:grpSpPr>
          <a:xfrm>
            <a:off x="17259300" y="9838589"/>
            <a:ext cx="3086104" cy="3230761"/>
            <a:chOff x="0" y="-38100"/>
            <a:chExt cx="812800" cy="850900"/>
          </a:xfrm>
        </p:grpSpPr>
        <p:sp>
          <p:nvSpPr>
            <p:cNvPr id="406" name="Google Shape;406;p28"/>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sp>
        <p:sp>
          <p:nvSpPr>
            <p:cNvPr id="407" name="Google Shape;407;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08" name="Google Shape;408;p28"/>
          <p:cNvGrpSpPr/>
          <p:nvPr/>
        </p:nvGrpSpPr>
        <p:grpSpPr>
          <a:xfrm>
            <a:off x="13169529" y="2736418"/>
            <a:ext cx="2261453" cy="2367459"/>
            <a:chOff x="0" y="-38100"/>
            <a:chExt cx="812800" cy="850900"/>
          </a:xfrm>
        </p:grpSpPr>
        <p:sp>
          <p:nvSpPr>
            <p:cNvPr id="409" name="Google Shape;409;p28"/>
            <p:cNvSpPr/>
            <p:nvPr/>
          </p:nvSpPr>
          <p:spPr>
            <a:xfrm>
              <a:off x="0" y="0"/>
              <a:ext cx="237662" cy="208450"/>
            </a:xfrm>
            <a:custGeom>
              <a:avLst/>
              <a:gdLst/>
              <a:ahLst/>
              <a:cxnLst/>
              <a:rect l="l" t="t" r="r" b="b"/>
              <a:pathLst>
                <a:path w="237662" h="208450" extrusionOk="0">
                  <a:moveTo>
                    <a:pt x="0" y="0"/>
                  </a:moveTo>
                  <a:lnTo>
                    <a:pt x="237662" y="0"/>
                  </a:lnTo>
                  <a:lnTo>
                    <a:pt x="237662" y="208450"/>
                  </a:lnTo>
                  <a:lnTo>
                    <a:pt x="0" y="208450"/>
                  </a:lnTo>
                  <a:close/>
                </a:path>
              </a:pathLst>
            </a:custGeom>
            <a:solidFill>
              <a:srgbClr val="1885F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a:solidFill>
                    <a:schemeClr val="lt1"/>
                  </a:solidFill>
                  <a:latin typeface="Arial"/>
                  <a:ea typeface="Arial"/>
                  <a:cs typeface="Arial"/>
                  <a:sym typeface="Arial"/>
                </a:rPr>
                <a:t>3.</a:t>
              </a:r>
              <a:endParaRPr/>
            </a:p>
          </p:txBody>
        </p:sp>
        <p:sp>
          <p:nvSpPr>
            <p:cNvPr id="410" name="Google Shape;410;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39958"/>
                </a:lnSpc>
                <a:spcBef>
                  <a:spcPts val="0"/>
                </a:spcBef>
                <a:spcAft>
                  <a:spcPts val="0"/>
                </a:spcAft>
                <a:buNone/>
              </a:pPr>
              <a:r>
                <a:rPr lang="en-US" sz="2400" b="0" i="0" u="none" strike="noStrike" cap="none">
                  <a:solidFill>
                    <a:srgbClr val="FFFFFF"/>
                  </a:solidFill>
                  <a:latin typeface="Arial"/>
                  <a:ea typeface="Arial"/>
                  <a:cs typeface="Arial"/>
                  <a:sym typeface="Arial"/>
                </a:rPr>
                <a:t>3.</a:t>
              </a:r>
              <a:endParaRPr/>
            </a:p>
          </p:txBody>
        </p:sp>
      </p:grpSp>
      <p:sp>
        <p:nvSpPr>
          <p:cNvPr id="411" name="Google Shape;411;p28"/>
          <p:cNvSpPr txBox="1"/>
          <p:nvPr/>
        </p:nvSpPr>
        <p:spPr>
          <a:xfrm>
            <a:off x="3169615" y="954202"/>
            <a:ext cx="11948700" cy="7695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Recruit &amp; Collaborate</a:t>
            </a:r>
            <a:endParaRPr/>
          </a:p>
        </p:txBody>
      </p:sp>
      <p:sp>
        <p:nvSpPr>
          <p:cNvPr id="412" name="Google Shape;412;p28"/>
          <p:cNvSpPr txBox="1"/>
          <p:nvPr/>
        </p:nvSpPr>
        <p:spPr>
          <a:xfrm>
            <a:off x="1358050" y="3783025"/>
            <a:ext cx="4353000" cy="3447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800"/>
              <a:t>We can hold a charity event to recruit some volunteers to design the app or teach seniors and disabled people to use the app.</a:t>
            </a:r>
            <a:endParaRPr sz="2200"/>
          </a:p>
        </p:txBody>
      </p:sp>
      <p:sp>
        <p:nvSpPr>
          <p:cNvPr id="413" name="Google Shape;413;p28"/>
          <p:cNvSpPr txBox="1"/>
          <p:nvPr/>
        </p:nvSpPr>
        <p:spPr>
          <a:xfrm>
            <a:off x="6806600" y="3630625"/>
            <a:ext cx="6191100" cy="71175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400"/>
              <a:t>Collaborate with government since they have “Rebuilding Ontario: an infrastructure plan for the people” and they said “This reflects the government's commitment to invest </a:t>
            </a:r>
            <a:r>
              <a:rPr lang="en-US" sz="3400">
                <a:solidFill>
                  <a:srgbClr val="FF0000"/>
                </a:solidFill>
              </a:rPr>
              <a:t>$144 </a:t>
            </a:r>
            <a:r>
              <a:rPr lang="en-US" sz="3400"/>
              <a:t>billion in infrastructure projects over the next 10 years.”</a:t>
            </a:r>
            <a:endParaRPr sz="3400"/>
          </a:p>
          <a:p>
            <a:pPr marL="0" marR="0" lvl="0" indent="0" algn="l" rtl="0">
              <a:lnSpc>
                <a:spcPct val="140000"/>
              </a:lnSpc>
              <a:spcBef>
                <a:spcPts val="0"/>
              </a:spcBef>
              <a:spcAft>
                <a:spcPts val="0"/>
              </a:spcAft>
              <a:buNone/>
            </a:pPr>
            <a:endParaRPr sz="3400"/>
          </a:p>
          <a:p>
            <a:pPr marL="0" marR="0" lvl="0" indent="0" algn="l" rtl="0">
              <a:lnSpc>
                <a:spcPct val="140000"/>
              </a:lnSpc>
              <a:spcBef>
                <a:spcPts val="0"/>
              </a:spcBef>
              <a:spcAft>
                <a:spcPts val="0"/>
              </a:spcAft>
              <a:buNone/>
            </a:pPr>
            <a:endParaRPr sz="3400"/>
          </a:p>
        </p:txBody>
      </p:sp>
      <p:sp>
        <p:nvSpPr>
          <p:cNvPr id="414" name="Google Shape;414;p28"/>
          <p:cNvSpPr txBox="1"/>
          <p:nvPr/>
        </p:nvSpPr>
        <p:spPr>
          <a:xfrm>
            <a:off x="13169524" y="3783025"/>
            <a:ext cx="4713900" cy="30477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000"/>
              <a:t>Collaborate with big firms</a:t>
            </a:r>
            <a:endParaRPr sz="3000"/>
          </a:p>
          <a:p>
            <a:pPr marL="457200" marR="0" lvl="0" indent="-419100" algn="l" rtl="0">
              <a:lnSpc>
                <a:spcPct val="140000"/>
              </a:lnSpc>
              <a:spcBef>
                <a:spcPts val="0"/>
              </a:spcBef>
              <a:spcAft>
                <a:spcPts val="0"/>
              </a:spcAft>
              <a:buSzPts val="3000"/>
              <a:buChar char="●"/>
            </a:pPr>
            <a:r>
              <a:rPr lang="en-US" sz="3000"/>
              <a:t>Amazon(Smart City &amp; AI)</a:t>
            </a:r>
            <a:endParaRPr sz="3000"/>
          </a:p>
          <a:p>
            <a:pPr marL="457200" marR="0" lvl="0" indent="-419100" algn="l" rtl="0">
              <a:lnSpc>
                <a:spcPct val="140000"/>
              </a:lnSpc>
              <a:spcBef>
                <a:spcPts val="0"/>
              </a:spcBef>
              <a:spcAft>
                <a:spcPts val="0"/>
              </a:spcAft>
              <a:buSzPts val="3000"/>
              <a:buChar char="●"/>
            </a:pPr>
            <a:r>
              <a:rPr lang="en-US" sz="3000"/>
              <a:t>Google (map)</a:t>
            </a:r>
            <a:endParaRPr sz="3000"/>
          </a:p>
          <a:p>
            <a:pPr marL="457200" marR="0" lvl="0" indent="-419100" algn="l" rtl="0">
              <a:lnSpc>
                <a:spcPct val="140000"/>
              </a:lnSpc>
              <a:spcBef>
                <a:spcPts val="0"/>
              </a:spcBef>
              <a:spcAft>
                <a:spcPts val="0"/>
              </a:spcAft>
              <a:buSzPts val="3000"/>
              <a:buChar char="●"/>
            </a:pPr>
            <a:r>
              <a:rPr lang="en-US" sz="3000"/>
              <a:t>Apple (map &amp; app)</a:t>
            </a:r>
            <a:endParaRPr sz="3000"/>
          </a:p>
          <a:p>
            <a:pPr marL="0" marR="0" lvl="0" indent="0" algn="l" rtl="0">
              <a:lnSpc>
                <a:spcPct val="140000"/>
              </a:lnSpc>
              <a:spcBef>
                <a:spcPts val="0"/>
              </a:spcBef>
              <a:spcAft>
                <a:spcPts val="0"/>
              </a:spcAft>
              <a:buNone/>
            </a:pPr>
            <a:endParaRPr sz="3000"/>
          </a:p>
        </p:txBody>
      </p:sp>
      <p:sp>
        <p:nvSpPr>
          <p:cNvPr id="415" name="Google Shape;415;p28"/>
          <p:cNvSpPr/>
          <p:nvPr/>
        </p:nvSpPr>
        <p:spPr>
          <a:xfrm>
            <a:off x="1358048" y="2842424"/>
            <a:ext cx="661247" cy="579970"/>
          </a:xfrm>
          <a:custGeom>
            <a:avLst/>
            <a:gdLst/>
            <a:ahLst/>
            <a:cxnLst/>
            <a:rect l="l" t="t" r="r" b="b"/>
            <a:pathLst>
              <a:path w="237662" h="208450" extrusionOk="0">
                <a:moveTo>
                  <a:pt x="0" y="0"/>
                </a:moveTo>
                <a:lnTo>
                  <a:pt x="237662" y="0"/>
                </a:lnTo>
                <a:lnTo>
                  <a:pt x="237662" y="208450"/>
                </a:lnTo>
                <a:lnTo>
                  <a:pt x="0" y="208450"/>
                </a:lnTo>
                <a:close/>
              </a:path>
            </a:pathLst>
          </a:custGeom>
          <a:solidFill>
            <a:srgbClr val="36C5FF"/>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0" i="0" u="none" strike="noStrike" cap="none">
                <a:solidFill>
                  <a:schemeClr val="lt1"/>
                </a:solidFill>
                <a:latin typeface="Arial"/>
                <a:ea typeface="Arial"/>
                <a:cs typeface="Arial"/>
                <a:sym typeface="Arial"/>
              </a:rPr>
              <a:t>1.</a:t>
            </a:r>
            <a:endParaRPr/>
          </a:p>
        </p:txBody>
      </p:sp>
      <p:sp>
        <p:nvSpPr>
          <p:cNvPr id="416" name="Google Shape;416;p28"/>
          <p:cNvSpPr/>
          <p:nvPr/>
        </p:nvSpPr>
        <p:spPr>
          <a:xfrm>
            <a:off x="6806588" y="2842424"/>
            <a:ext cx="661295" cy="580012"/>
          </a:xfrm>
          <a:custGeom>
            <a:avLst/>
            <a:gdLst/>
            <a:ahLst/>
            <a:cxnLst/>
            <a:rect l="l" t="t" r="r" b="b"/>
            <a:pathLst>
              <a:path w="237662" h="208450" extrusionOk="0">
                <a:moveTo>
                  <a:pt x="0" y="0"/>
                </a:moveTo>
                <a:lnTo>
                  <a:pt x="237662" y="0"/>
                </a:lnTo>
                <a:lnTo>
                  <a:pt x="237662" y="208450"/>
                </a:lnTo>
                <a:lnTo>
                  <a:pt x="0" y="208450"/>
                </a:lnTo>
                <a:close/>
              </a:path>
            </a:pathLst>
          </a:custGeom>
          <a:solidFill>
            <a:srgbClr val="00C282"/>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0" i="0" u="none" strike="noStrike" cap="none">
                <a:solidFill>
                  <a:schemeClr val="lt1"/>
                </a:solidFill>
                <a:latin typeface="Arial"/>
                <a:ea typeface="Arial"/>
                <a:cs typeface="Arial"/>
                <a:sym typeface="Arial"/>
              </a:rPr>
              <a:t>2.</a:t>
            </a:r>
            <a:endParaRPr/>
          </a:p>
        </p:txBody>
      </p:sp>
      <p:sp>
        <p:nvSpPr>
          <p:cNvPr id="417" name="Google Shape;417;p28"/>
          <p:cNvSpPr txBox="1"/>
          <p:nvPr/>
        </p:nvSpPr>
        <p:spPr>
          <a:xfrm>
            <a:off x="12997600" y="8800600"/>
            <a:ext cx="52905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200">
                <a:latin typeface="Calibri"/>
                <a:ea typeface="Calibri"/>
                <a:cs typeface="Calibri"/>
                <a:sym typeface="Calibri"/>
              </a:rPr>
              <a:t>Cite:https://www.ontario.ca/document/rebuilding-ontario-infrastructure-plan-people</a:t>
            </a:r>
            <a:endParaRPr sz="22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p29"/>
          <p:cNvPicPr preferRelativeResize="0"/>
          <p:nvPr/>
        </p:nvPicPr>
        <p:blipFill rotWithShape="1">
          <a:blip r:embed="rId3">
            <a:alphaModFix/>
          </a:blip>
          <a:srcRect l="10956" r="14405" b="20723"/>
          <a:stretch/>
        </p:blipFill>
        <p:spPr>
          <a:xfrm rot="5400000">
            <a:off x="-1503616" y="1503613"/>
            <a:ext cx="10287004" cy="7279777"/>
          </a:xfrm>
          <a:prstGeom prst="rect">
            <a:avLst/>
          </a:prstGeom>
          <a:noFill/>
          <a:ln>
            <a:noFill/>
          </a:ln>
        </p:spPr>
      </p:pic>
      <p:grpSp>
        <p:nvGrpSpPr>
          <p:cNvPr id="423" name="Google Shape;423;p29"/>
          <p:cNvGrpSpPr/>
          <p:nvPr/>
        </p:nvGrpSpPr>
        <p:grpSpPr>
          <a:xfrm>
            <a:off x="0" y="9838588"/>
            <a:ext cx="3085741" cy="3230403"/>
            <a:chOff x="0" y="-38100"/>
            <a:chExt cx="812700" cy="850800"/>
          </a:xfrm>
        </p:grpSpPr>
        <p:sp>
          <p:nvSpPr>
            <p:cNvPr id="424" name="Google Shape;424;p2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425" name="Google Shape;425;p29"/>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26" name="Google Shape;426;p29"/>
          <p:cNvGrpSpPr/>
          <p:nvPr/>
        </p:nvGrpSpPr>
        <p:grpSpPr>
          <a:xfrm>
            <a:off x="17259300" y="-144662"/>
            <a:ext cx="3085741" cy="3230403"/>
            <a:chOff x="0" y="-38100"/>
            <a:chExt cx="812700" cy="850800"/>
          </a:xfrm>
        </p:grpSpPr>
        <p:sp>
          <p:nvSpPr>
            <p:cNvPr id="427" name="Google Shape;427;p2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428" name="Google Shape;428;p29"/>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29" name="Google Shape;429;p29"/>
          <p:cNvGrpSpPr/>
          <p:nvPr/>
        </p:nvGrpSpPr>
        <p:grpSpPr>
          <a:xfrm>
            <a:off x="0" y="-144662"/>
            <a:ext cx="3085741" cy="3230403"/>
            <a:chOff x="0" y="-38100"/>
            <a:chExt cx="812700" cy="850800"/>
          </a:xfrm>
        </p:grpSpPr>
        <p:sp>
          <p:nvSpPr>
            <p:cNvPr id="430" name="Google Shape;430;p2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431" name="Google Shape;431;p29"/>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32" name="Google Shape;432;p29"/>
          <p:cNvGrpSpPr/>
          <p:nvPr/>
        </p:nvGrpSpPr>
        <p:grpSpPr>
          <a:xfrm>
            <a:off x="17259300" y="9838588"/>
            <a:ext cx="3085741" cy="3230403"/>
            <a:chOff x="0" y="-38100"/>
            <a:chExt cx="812700" cy="850800"/>
          </a:xfrm>
        </p:grpSpPr>
        <p:sp>
          <p:nvSpPr>
            <p:cNvPr id="433" name="Google Shape;433;p2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434" name="Google Shape;434;p29"/>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35" name="Google Shape;435;p29"/>
          <p:cNvSpPr txBox="1"/>
          <p:nvPr/>
        </p:nvSpPr>
        <p:spPr>
          <a:xfrm>
            <a:off x="8606289" y="1460426"/>
            <a:ext cx="7564200" cy="800400"/>
          </a:xfrm>
          <a:prstGeom prst="rect">
            <a:avLst/>
          </a:prstGeom>
          <a:noFill/>
          <a:ln>
            <a:noFill/>
          </a:ln>
        </p:spPr>
        <p:txBody>
          <a:bodyPr spcFirstLastPara="1" wrap="square" lIns="0" tIns="0" rIns="0" bIns="0" anchor="t" anchorCtr="0">
            <a:spAutoFit/>
          </a:bodyPr>
          <a:lstStyle/>
          <a:p>
            <a:pPr marL="0" marR="0" lvl="0" indent="0" algn="l" rtl="0">
              <a:lnSpc>
                <a:spcPct val="116000"/>
              </a:lnSpc>
              <a:spcBef>
                <a:spcPts val="0"/>
              </a:spcBef>
              <a:spcAft>
                <a:spcPts val="0"/>
              </a:spcAft>
              <a:buNone/>
            </a:pPr>
            <a:r>
              <a:rPr lang="en-US" sz="5200" b="1">
                <a:solidFill>
                  <a:srgbClr val="12222B"/>
                </a:solidFill>
                <a:latin typeface="Open Sans"/>
                <a:ea typeface="Open Sans"/>
                <a:cs typeface="Open Sans"/>
                <a:sym typeface="Open Sans"/>
              </a:rPr>
              <a:t>Attract Users &amp; Profit</a:t>
            </a:r>
            <a:endParaRPr sz="1600"/>
          </a:p>
        </p:txBody>
      </p:sp>
      <p:sp>
        <p:nvSpPr>
          <p:cNvPr id="436" name="Google Shape;436;p29"/>
          <p:cNvSpPr txBox="1"/>
          <p:nvPr/>
        </p:nvSpPr>
        <p:spPr>
          <a:xfrm>
            <a:off x="8168000" y="3056175"/>
            <a:ext cx="10167300" cy="4894800"/>
          </a:xfrm>
          <a:prstGeom prst="rect">
            <a:avLst/>
          </a:prstGeom>
          <a:noFill/>
          <a:ln>
            <a:noFill/>
          </a:ln>
        </p:spPr>
        <p:txBody>
          <a:bodyPr spcFirstLastPara="1" wrap="square" lIns="91425" tIns="91425" rIns="91425" bIns="91425" anchor="t" anchorCtr="0">
            <a:spAutoFit/>
          </a:bodyPr>
          <a:lstStyle/>
          <a:p>
            <a:pPr marL="457200" lvl="0" indent="-444500" algn="l" rtl="0">
              <a:lnSpc>
                <a:spcPct val="200000"/>
              </a:lnSpc>
              <a:spcBef>
                <a:spcPts val="0"/>
              </a:spcBef>
              <a:spcAft>
                <a:spcPts val="0"/>
              </a:spcAft>
              <a:buSzPts val="3400"/>
              <a:buFont typeface="Times New Roman"/>
              <a:buChar char="●"/>
            </a:pPr>
            <a:r>
              <a:rPr lang="en-US" sz="3400">
                <a:latin typeface="Times New Roman"/>
                <a:ea typeface="Times New Roman"/>
                <a:cs typeface="Times New Roman"/>
                <a:sym typeface="Times New Roman"/>
              </a:rPr>
              <a:t>Voluntary educate seniors &amp; disability to use app </a:t>
            </a:r>
            <a:endParaRPr sz="3400">
              <a:latin typeface="Times New Roman"/>
              <a:ea typeface="Times New Roman"/>
              <a:cs typeface="Times New Roman"/>
              <a:sym typeface="Times New Roman"/>
            </a:endParaRPr>
          </a:p>
          <a:p>
            <a:pPr marL="457200" lvl="0" indent="-444500" algn="l" rtl="0">
              <a:lnSpc>
                <a:spcPct val="200000"/>
              </a:lnSpc>
              <a:spcBef>
                <a:spcPts val="0"/>
              </a:spcBef>
              <a:spcAft>
                <a:spcPts val="0"/>
              </a:spcAft>
              <a:buSzPts val="3400"/>
              <a:buFont typeface="Times New Roman"/>
              <a:buChar char="●"/>
            </a:pPr>
            <a:r>
              <a:rPr lang="en-US" sz="3400">
                <a:latin typeface="Times New Roman"/>
                <a:ea typeface="Times New Roman"/>
                <a:cs typeface="Times New Roman"/>
                <a:sym typeface="Times New Roman"/>
              </a:rPr>
              <a:t>Save commuting time to encourage employees to use</a:t>
            </a:r>
            <a:endParaRPr sz="3400">
              <a:latin typeface="Times New Roman"/>
              <a:ea typeface="Times New Roman"/>
              <a:cs typeface="Times New Roman"/>
              <a:sym typeface="Times New Roman"/>
            </a:endParaRPr>
          </a:p>
          <a:p>
            <a:pPr marL="457200" lvl="0" indent="-444500" algn="l" rtl="0">
              <a:lnSpc>
                <a:spcPct val="200000"/>
              </a:lnSpc>
              <a:spcBef>
                <a:spcPts val="0"/>
              </a:spcBef>
              <a:spcAft>
                <a:spcPts val="0"/>
              </a:spcAft>
              <a:buSzPts val="3400"/>
              <a:buFont typeface="Times New Roman"/>
              <a:buChar char="●"/>
            </a:pPr>
            <a:r>
              <a:rPr lang="en-US" sz="3400">
                <a:latin typeface="Times New Roman"/>
                <a:ea typeface="Times New Roman"/>
                <a:cs typeface="Times New Roman"/>
                <a:sym typeface="Times New Roman"/>
              </a:rPr>
              <a:t>Government invest us by “Vision Zero”  plan &amp; “Rebuild Ontario” plan</a:t>
            </a:r>
            <a:endParaRPr sz="3400">
              <a:latin typeface="Times New Roman"/>
              <a:ea typeface="Times New Roman"/>
              <a:cs typeface="Times New Roman"/>
              <a:sym typeface="Times New Roman"/>
            </a:endParaRPr>
          </a:p>
          <a:p>
            <a:pPr marL="457200" lvl="0" indent="0" algn="l" rtl="0">
              <a:lnSpc>
                <a:spcPct val="200000"/>
              </a:lnSpc>
              <a:spcBef>
                <a:spcPts val="0"/>
              </a:spcBef>
              <a:spcAft>
                <a:spcPts val="0"/>
              </a:spcAft>
              <a:buNone/>
            </a:pPr>
            <a:endParaRPr sz="3400">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DF0F0"/>
        </a:solidFill>
        <a:effectLst/>
      </p:bgPr>
    </p:bg>
    <p:spTree>
      <p:nvGrpSpPr>
        <p:cNvPr id="1" name="Shape 1066"/>
        <p:cNvGrpSpPr/>
        <p:nvPr/>
      </p:nvGrpSpPr>
      <p:grpSpPr>
        <a:xfrm>
          <a:off x="0" y="0"/>
          <a:ext cx="0" cy="0"/>
          <a:chOff x="0" y="0"/>
          <a:chExt cx="0" cy="0"/>
        </a:xfrm>
      </p:grpSpPr>
      <p:grpSp>
        <p:nvGrpSpPr>
          <p:cNvPr id="1067" name="Google Shape;1067;p46"/>
          <p:cNvGrpSpPr/>
          <p:nvPr/>
        </p:nvGrpSpPr>
        <p:grpSpPr>
          <a:xfrm>
            <a:off x="8534400" y="1028700"/>
            <a:ext cx="9753600" cy="615893"/>
            <a:chOff x="0" y="0"/>
            <a:chExt cx="2592095" cy="162211"/>
          </a:xfrm>
        </p:grpSpPr>
        <p:sp>
          <p:nvSpPr>
            <p:cNvPr id="1068" name="Google Shape;1068;p46"/>
            <p:cNvSpPr/>
            <p:nvPr/>
          </p:nvSpPr>
          <p:spPr>
            <a:xfrm>
              <a:off x="0" y="0"/>
              <a:ext cx="2592095" cy="162211"/>
            </a:xfrm>
            <a:custGeom>
              <a:avLst/>
              <a:gdLst/>
              <a:ahLst/>
              <a:cxnLst/>
              <a:rect l="l" t="t" r="r" b="b"/>
              <a:pathLst>
                <a:path w="2592095" h="162211" extrusionOk="0">
                  <a:moveTo>
                    <a:pt x="0" y="0"/>
                  </a:moveTo>
                  <a:lnTo>
                    <a:pt x="2592095" y="0"/>
                  </a:lnTo>
                  <a:lnTo>
                    <a:pt x="2592095" y="162211"/>
                  </a:lnTo>
                  <a:lnTo>
                    <a:pt x="0" y="162211"/>
                  </a:lnTo>
                  <a:close/>
                </a:path>
              </a:pathLst>
            </a:custGeom>
            <a:solidFill>
              <a:srgbClr val="FFFFFF"/>
            </a:solidFill>
            <a:ln>
              <a:noFill/>
            </a:ln>
          </p:spPr>
        </p:sp>
        <p:sp>
          <p:nvSpPr>
            <p:cNvPr id="1069" name="Google Shape;1069;p46"/>
            <p:cNvSpPr txBox="1"/>
            <p:nvPr/>
          </p:nvSpPr>
          <p:spPr>
            <a:xfrm>
              <a:off x="0" y="0"/>
              <a:ext cx="2563358" cy="162211"/>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endParaRPr dirty="0"/>
            </a:p>
          </p:txBody>
        </p:sp>
      </p:grpSp>
      <p:pic>
        <p:nvPicPr>
          <p:cNvPr id="1070" name="Google Shape;1070;p46"/>
          <p:cNvPicPr preferRelativeResize="0"/>
          <p:nvPr/>
        </p:nvPicPr>
        <p:blipFill rotWithShape="1">
          <a:blip r:embed="rId3">
            <a:alphaModFix/>
          </a:blip>
          <a:srcRect l="2782" t="2397" b="2397"/>
          <a:stretch/>
        </p:blipFill>
        <p:spPr>
          <a:xfrm>
            <a:off x="0" y="0"/>
            <a:ext cx="7825908" cy="10287000"/>
          </a:xfrm>
          <a:prstGeom prst="rect">
            <a:avLst/>
          </a:prstGeom>
          <a:noFill/>
          <a:ln>
            <a:noFill/>
          </a:ln>
        </p:spPr>
      </p:pic>
      <p:grpSp>
        <p:nvGrpSpPr>
          <p:cNvPr id="1071" name="Google Shape;1071;p46"/>
          <p:cNvGrpSpPr/>
          <p:nvPr/>
        </p:nvGrpSpPr>
        <p:grpSpPr>
          <a:xfrm>
            <a:off x="0" y="884039"/>
            <a:ext cx="2162488" cy="3230763"/>
            <a:chOff x="0" y="-38100"/>
            <a:chExt cx="1536012" cy="850900"/>
          </a:xfrm>
        </p:grpSpPr>
        <p:sp>
          <p:nvSpPr>
            <p:cNvPr id="1072" name="Google Shape;1072;p46"/>
            <p:cNvSpPr/>
            <p:nvPr/>
          </p:nvSpPr>
          <p:spPr>
            <a:xfrm>
              <a:off x="0" y="0"/>
              <a:ext cx="1536012" cy="156984"/>
            </a:xfrm>
            <a:custGeom>
              <a:avLst/>
              <a:gdLst/>
              <a:ahLst/>
              <a:cxnLst/>
              <a:rect l="l" t="t" r="r" b="b"/>
              <a:pathLst>
                <a:path w="1536012" h="156984" extrusionOk="0">
                  <a:moveTo>
                    <a:pt x="0" y="0"/>
                  </a:moveTo>
                  <a:lnTo>
                    <a:pt x="1536012" y="0"/>
                  </a:lnTo>
                  <a:lnTo>
                    <a:pt x="1536012" y="156984"/>
                  </a:lnTo>
                  <a:lnTo>
                    <a:pt x="0" y="156984"/>
                  </a:lnTo>
                  <a:close/>
                </a:path>
              </a:pathLst>
            </a:custGeom>
            <a:solidFill>
              <a:srgbClr val="FFFFFF"/>
            </a:solidFill>
            <a:ln>
              <a:noFill/>
            </a:ln>
          </p:spPr>
        </p:sp>
        <p:sp>
          <p:nvSpPr>
            <p:cNvPr id="1073" name="Google Shape;1073;p4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74" name="Google Shape;1074;p46"/>
          <p:cNvGrpSpPr/>
          <p:nvPr/>
        </p:nvGrpSpPr>
        <p:grpSpPr>
          <a:xfrm>
            <a:off x="0" y="8308190"/>
            <a:ext cx="2162488" cy="3230763"/>
            <a:chOff x="0" y="-38100"/>
            <a:chExt cx="1536012" cy="850900"/>
          </a:xfrm>
        </p:grpSpPr>
        <p:sp>
          <p:nvSpPr>
            <p:cNvPr id="1075" name="Google Shape;1075;p46"/>
            <p:cNvSpPr/>
            <p:nvPr/>
          </p:nvSpPr>
          <p:spPr>
            <a:xfrm>
              <a:off x="0" y="0"/>
              <a:ext cx="1536012" cy="156984"/>
            </a:xfrm>
            <a:custGeom>
              <a:avLst/>
              <a:gdLst/>
              <a:ahLst/>
              <a:cxnLst/>
              <a:rect l="l" t="t" r="r" b="b"/>
              <a:pathLst>
                <a:path w="1536012" h="156984" extrusionOk="0">
                  <a:moveTo>
                    <a:pt x="0" y="0"/>
                  </a:moveTo>
                  <a:lnTo>
                    <a:pt x="1536012" y="0"/>
                  </a:lnTo>
                  <a:lnTo>
                    <a:pt x="1536012" y="156984"/>
                  </a:lnTo>
                  <a:lnTo>
                    <a:pt x="0" y="156984"/>
                  </a:lnTo>
                  <a:close/>
                </a:path>
              </a:pathLst>
            </a:custGeom>
            <a:solidFill>
              <a:srgbClr val="7ED8FD"/>
            </a:solidFill>
            <a:ln>
              <a:noFill/>
            </a:ln>
          </p:spPr>
        </p:sp>
        <p:sp>
          <p:nvSpPr>
            <p:cNvPr id="1076" name="Google Shape;1076;p4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77" name="Google Shape;1077;p46"/>
          <p:cNvGrpSpPr/>
          <p:nvPr/>
        </p:nvGrpSpPr>
        <p:grpSpPr>
          <a:xfrm>
            <a:off x="8534400" y="8229622"/>
            <a:ext cx="9753600" cy="3700116"/>
            <a:chOff x="0" y="-57150"/>
            <a:chExt cx="2517855" cy="869950"/>
          </a:xfrm>
        </p:grpSpPr>
        <p:sp>
          <p:nvSpPr>
            <p:cNvPr id="1078" name="Google Shape;1078;p46"/>
            <p:cNvSpPr/>
            <p:nvPr/>
          </p:nvSpPr>
          <p:spPr>
            <a:xfrm>
              <a:off x="0" y="0"/>
              <a:ext cx="2517855" cy="135474"/>
            </a:xfrm>
            <a:custGeom>
              <a:avLst/>
              <a:gdLst/>
              <a:ahLst/>
              <a:cxnLst/>
              <a:rect l="l" t="t" r="r" b="b"/>
              <a:pathLst>
                <a:path w="2517855" h="135474" extrusionOk="0">
                  <a:moveTo>
                    <a:pt x="0" y="0"/>
                  </a:moveTo>
                  <a:lnTo>
                    <a:pt x="2517855" y="0"/>
                  </a:lnTo>
                  <a:lnTo>
                    <a:pt x="2517855" y="135474"/>
                  </a:lnTo>
                  <a:lnTo>
                    <a:pt x="0" y="135474"/>
                  </a:lnTo>
                  <a:close/>
                </a:path>
              </a:pathLst>
            </a:custGeom>
            <a:solidFill>
              <a:srgbClr val="7ED8FD"/>
            </a:solidFill>
            <a:ln>
              <a:noFill/>
            </a:ln>
          </p:spPr>
        </p:sp>
        <p:sp>
          <p:nvSpPr>
            <p:cNvPr id="1079" name="Google Shape;1079;p46"/>
            <p:cNvSpPr txBox="1"/>
            <p:nvPr/>
          </p:nvSpPr>
          <p:spPr>
            <a:xfrm>
              <a:off x="0" y="-57150"/>
              <a:ext cx="812800" cy="8699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80" name="Google Shape;1080;p46"/>
          <p:cNvSpPr txBox="1"/>
          <p:nvPr/>
        </p:nvSpPr>
        <p:spPr>
          <a:xfrm>
            <a:off x="9127303" y="2615276"/>
            <a:ext cx="8848774" cy="2851550"/>
          </a:xfrm>
          <a:prstGeom prst="rect">
            <a:avLst/>
          </a:prstGeom>
          <a:noFill/>
          <a:ln>
            <a:noFill/>
          </a:ln>
        </p:spPr>
        <p:txBody>
          <a:bodyPr spcFirstLastPara="1" wrap="square" lIns="0" tIns="0" rIns="0" bIns="0" anchor="t" anchorCtr="0">
            <a:spAutoFit/>
          </a:bodyPr>
          <a:lstStyle/>
          <a:p>
            <a:pPr marL="0" marR="0" lvl="0" indent="0" algn="ctr" rtl="0">
              <a:lnSpc>
                <a:spcPct val="116026"/>
              </a:lnSpc>
              <a:spcBef>
                <a:spcPts val="0"/>
              </a:spcBef>
              <a:spcAft>
                <a:spcPts val="0"/>
              </a:spcAft>
              <a:buNone/>
            </a:pPr>
            <a:r>
              <a:rPr lang="en-US" sz="7987" b="1" dirty="0">
                <a:solidFill>
                  <a:srgbClr val="12222B"/>
                </a:solidFill>
                <a:latin typeface="Open Sans"/>
                <a:ea typeface="Open Sans"/>
                <a:cs typeface="Open Sans"/>
                <a:sym typeface="Open Sans"/>
              </a:rPr>
              <a:t>T</a:t>
            </a:r>
            <a:r>
              <a:rPr lang="en-US" sz="7987" b="1" i="0" u="none" strike="noStrike" cap="none" dirty="0">
                <a:solidFill>
                  <a:srgbClr val="12222B"/>
                </a:solidFill>
                <a:latin typeface="Open Sans"/>
                <a:ea typeface="Open Sans"/>
                <a:cs typeface="Open Sans"/>
                <a:sym typeface="Open Sans"/>
              </a:rPr>
              <a:t>hanks for</a:t>
            </a:r>
            <a:endParaRPr dirty="0"/>
          </a:p>
          <a:p>
            <a:pPr marL="0" marR="0" lvl="0" indent="0" algn="ctr" rtl="0">
              <a:lnSpc>
                <a:spcPct val="116026"/>
              </a:lnSpc>
              <a:spcBef>
                <a:spcPts val="0"/>
              </a:spcBef>
              <a:spcAft>
                <a:spcPts val="0"/>
              </a:spcAft>
              <a:buNone/>
            </a:pPr>
            <a:r>
              <a:rPr lang="en-US" sz="7987" b="1" dirty="0">
                <a:solidFill>
                  <a:srgbClr val="12222B"/>
                </a:solidFill>
                <a:latin typeface="Open Sans"/>
                <a:ea typeface="Open Sans"/>
                <a:cs typeface="Open Sans"/>
                <a:sym typeface="Open Sans"/>
              </a:rPr>
              <a:t>W</a:t>
            </a:r>
            <a:r>
              <a:rPr lang="en-US" sz="7987" b="1" i="0" u="none" strike="noStrike" cap="none" dirty="0">
                <a:solidFill>
                  <a:srgbClr val="12222B"/>
                </a:solidFill>
                <a:latin typeface="Open Sans"/>
                <a:ea typeface="Open Sans"/>
                <a:cs typeface="Open Sans"/>
                <a:sym typeface="Open Sans"/>
              </a:rPr>
              <a:t>atching</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grpSp>
        <p:nvGrpSpPr>
          <p:cNvPr id="95" name="Google Shape;95;p15"/>
          <p:cNvGrpSpPr/>
          <p:nvPr/>
        </p:nvGrpSpPr>
        <p:grpSpPr>
          <a:xfrm>
            <a:off x="0" y="9838589"/>
            <a:ext cx="3086104" cy="3230761"/>
            <a:chOff x="0" y="-38100"/>
            <a:chExt cx="812800" cy="850900"/>
          </a:xfrm>
        </p:grpSpPr>
        <p:sp>
          <p:nvSpPr>
            <p:cNvPr id="96" name="Google Shape;96;p1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97" name="Google Shape;97;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8" name="Google Shape;98;p15"/>
          <p:cNvGrpSpPr/>
          <p:nvPr/>
        </p:nvGrpSpPr>
        <p:grpSpPr>
          <a:xfrm>
            <a:off x="17259300" y="-144661"/>
            <a:ext cx="3086104" cy="3230761"/>
            <a:chOff x="0" y="-38100"/>
            <a:chExt cx="812800" cy="850900"/>
          </a:xfrm>
        </p:grpSpPr>
        <p:sp>
          <p:nvSpPr>
            <p:cNvPr id="99" name="Google Shape;99;p1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100" name="Google Shape;100;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1" name="Google Shape;101;p15"/>
          <p:cNvGrpSpPr/>
          <p:nvPr/>
        </p:nvGrpSpPr>
        <p:grpSpPr>
          <a:xfrm>
            <a:off x="0" y="-144661"/>
            <a:ext cx="3086104" cy="3230761"/>
            <a:chOff x="0" y="-38100"/>
            <a:chExt cx="812800" cy="850900"/>
          </a:xfrm>
        </p:grpSpPr>
        <p:sp>
          <p:nvSpPr>
            <p:cNvPr id="102" name="Google Shape;102;p1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103" name="Google Shape;103;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4" name="Google Shape;104;p15"/>
          <p:cNvGrpSpPr/>
          <p:nvPr/>
        </p:nvGrpSpPr>
        <p:grpSpPr>
          <a:xfrm>
            <a:off x="17259300" y="9838589"/>
            <a:ext cx="3086104" cy="3230761"/>
            <a:chOff x="0" y="-38100"/>
            <a:chExt cx="812800" cy="850900"/>
          </a:xfrm>
        </p:grpSpPr>
        <p:sp>
          <p:nvSpPr>
            <p:cNvPr id="105" name="Google Shape;105;p1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106" name="Google Shape;106;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07" name="Google Shape;107;p15"/>
          <p:cNvPicPr preferRelativeResize="0"/>
          <p:nvPr/>
        </p:nvPicPr>
        <p:blipFill rotWithShape="1">
          <a:blip r:embed="rId3">
            <a:alphaModFix/>
          </a:blip>
          <a:srcRect/>
          <a:stretch/>
        </p:blipFill>
        <p:spPr>
          <a:xfrm>
            <a:off x="891205" y="3981964"/>
            <a:ext cx="8252795" cy="4087953"/>
          </a:xfrm>
          <a:prstGeom prst="rect">
            <a:avLst/>
          </a:prstGeom>
          <a:noFill/>
          <a:ln>
            <a:noFill/>
          </a:ln>
        </p:spPr>
      </p:pic>
      <p:sp>
        <p:nvSpPr>
          <p:cNvPr id="108" name="Google Shape;108;p15"/>
          <p:cNvSpPr txBox="1"/>
          <p:nvPr/>
        </p:nvSpPr>
        <p:spPr>
          <a:xfrm>
            <a:off x="3907758" y="1551779"/>
            <a:ext cx="10472400" cy="7695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Introduction</a:t>
            </a:r>
            <a:endParaRPr/>
          </a:p>
        </p:txBody>
      </p:sp>
      <p:sp>
        <p:nvSpPr>
          <p:cNvPr id="109" name="Google Shape;109;p15"/>
          <p:cNvSpPr txBox="1"/>
          <p:nvPr/>
        </p:nvSpPr>
        <p:spPr>
          <a:xfrm>
            <a:off x="10049750" y="5025450"/>
            <a:ext cx="8109900" cy="20010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500"/>
              <a:t>How many people commute in Toronto daily?</a:t>
            </a:r>
            <a:endParaRPr sz="2500"/>
          </a:p>
          <a:p>
            <a:pPr marL="0" marR="0" lvl="0" indent="0" algn="l" rtl="0">
              <a:lnSpc>
                <a:spcPct val="140000"/>
              </a:lnSpc>
              <a:spcBef>
                <a:spcPts val="0"/>
              </a:spcBef>
              <a:spcAft>
                <a:spcPts val="0"/>
              </a:spcAft>
              <a:buNone/>
            </a:pPr>
            <a:endParaRPr sz="2500"/>
          </a:p>
          <a:p>
            <a:pPr marL="0" marR="0" lvl="0" indent="0" algn="l" rtl="0">
              <a:lnSpc>
                <a:spcPct val="140000"/>
              </a:lnSpc>
              <a:spcBef>
                <a:spcPts val="0"/>
              </a:spcBef>
              <a:spcAft>
                <a:spcPts val="0"/>
              </a:spcAft>
              <a:buNone/>
            </a:pPr>
            <a:r>
              <a:rPr lang="en-US" sz="2500"/>
              <a:t>2.56 Millions of people commute in Toronto </a:t>
            </a:r>
            <a:endParaRPr sz="2500"/>
          </a:p>
          <a:p>
            <a:pPr marL="0" marR="0" lvl="0" indent="0" algn="l" rtl="0">
              <a:lnSpc>
                <a:spcPct val="140000"/>
              </a:lnSpc>
              <a:spcBef>
                <a:spcPts val="0"/>
              </a:spcBef>
              <a:spcAft>
                <a:spcPts val="0"/>
              </a:spcAft>
              <a:buNone/>
            </a:pPr>
            <a:r>
              <a:rPr lang="en-US" sz="2500"/>
              <a:t>(Statistics Canada, 2016)</a:t>
            </a:r>
            <a:endParaRPr sz="2600"/>
          </a:p>
        </p:txBody>
      </p:sp>
      <p:pic>
        <p:nvPicPr>
          <p:cNvPr id="110" name="Google Shape;110;p15"/>
          <p:cNvPicPr preferRelativeResize="0"/>
          <p:nvPr/>
        </p:nvPicPr>
        <p:blipFill rotWithShape="1">
          <a:blip r:embed="rId4">
            <a:alphaModFix/>
          </a:blip>
          <a:srcRect/>
          <a:stretch/>
        </p:blipFill>
        <p:spPr>
          <a:xfrm>
            <a:off x="2170200" y="3881254"/>
            <a:ext cx="915930" cy="118253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grpSp>
        <p:nvGrpSpPr>
          <p:cNvPr id="115" name="Google Shape;115;p16"/>
          <p:cNvGrpSpPr/>
          <p:nvPr/>
        </p:nvGrpSpPr>
        <p:grpSpPr>
          <a:xfrm>
            <a:off x="17259300" y="-144662"/>
            <a:ext cx="3085741" cy="3230403"/>
            <a:chOff x="0" y="-38100"/>
            <a:chExt cx="812700" cy="850800"/>
          </a:xfrm>
        </p:grpSpPr>
        <p:sp>
          <p:nvSpPr>
            <p:cNvPr id="116" name="Google Shape;116;p1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117" name="Google Shape;117;p16"/>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8" name="Google Shape;118;p16"/>
          <p:cNvGrpSpPr/>
          <p:nvPr/>
        </p:nvGrpSpPr>
        <p:grpSpPr>
          <a:xfrm>
            <a:off x="17259300" y="9838588"/>
            <a:ext cx="3085741" cy="3230403"/>
            <a:chOff x="0" y="-38100"/>
            <a:chExt cx="812700" cy="850800"/>
          </a:xfrm>
        </p:grpSpPr>
        <p:sp>
          <p:nvSpPr>
            <p:cNvPr id="119" name="Google Shape;119;p1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120" name="Google Shape;120;p16"/>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1" name="Google Shape;121;p16"/>
          <p:cNvGrpSpPr/>
          <p:nvPr/>
        </p:nvGrpSpPr>
        <p:grpSpPr>
          <a:xfrm>
            <a:off x="0" y="6848834"/>
            <a:ext cx="8631075" cy="3303303"/>
            <a:chOff x="0" y="-57150"/>
            <a:chExt cx="2273190" cy="870000"/>
          </a:xfrm>
        </p:grpSpPr>
        <p:sp>
          <p:nvSpPr>
            <p:cNvPr id="122" name="Google Shape;122;p16"/>
            <p:cNvSpPr/>
            <p:nvPr/>
          </p:nvSpPr>
          <p:spPr>
            <a:xfrm>
              <a:off x="0" y="0"/>
              <a:ext cx="2273190" cy="768375"/>
            </a:xfrm>
            <a:custGeom>
              <a:avLst/>
              <a:gdLst/>
              <a:ahLst/>
              <a:cxnLst/>
              <a:rect l="l" t="t" r="r" b="b"/>
              <a:pathLst>
                <a:path w="2273190" h="768375" extrusionOk="0">
                  <a:moveTo>
                    <a:pt x="0" y="0"/>
                  </a:moveTo>
                  <a:lnTo>
                    <a:pt x="2273190" y="0"/>
                  </a:lnTo>
                  <a:lnTo>
                    <a:pt x="2273190" y="768375"/>
                  </a:lnTo>
                  <a:lnTo>
                    <a:pt x="0" y="768375"/>
                  </a:lnTo>
                  <a:close/>
                </a:path>
              </a:pathLst>
            </a:custGeom>
            <a:solidFill>
              <a:srgbClr val="EDF0F0"/>
            </a:solidFill>
            <a:ln>
              <a:noFill/>
            </a:ln>
          </p:spPr>
        </p:sp>
        <p:sp>
          <p:nvSpPr>
            <p:cNvPr id="123" name="Google Shape;123;p16"/>
            <p:cNvSpPr txBox="1"/>
            <p:nvPr/>
          </p:nvSpPr>
          <p:spPr>
            <a:xfrm>
              <a:off x="0" y="-57150"/>
              <a:ext cx="812700" cy="8700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4" name="Google Shape;124;p16"/>
          <p:cNvGrpSpPr/>
          <p:nvPr/>
        </p:nvGrpSpPr>
        <p:grpSpPr>
          <a:xfrm>
            <a:off x="0" y="86757"/>
            <a:ext cx="8631075" cy="3303303"/>
            <a:chOff x="0" y="-57150"/>
            <a:chExt cx="2273190" cy="870000"/>
          </a:xfrm>
        </p:grpSpPr>
        <p:sp>
          <p:nvSpPr>
            <p:cNvPr id="125" name="Google Shape;125;p16"/>
            <p:cNvSpPr/>
            <p:nvPr/>
          </p:nvSpPr>
          <p:spPr>
            <a:xfrm>
              <a:off x="0" y="0"/>
              <a:ext cx="2273190" cy="768375"/>
            </a:xfrm>
            <a:custGeom>
              <a:avLst/>
              <a:gdLst/>
              <a:ahLst/>
              <a:cxnLst/>
              <a:rect l="l" t="t" r="r" b="b"/>
              <a:pathLst>
                <a:path w="2273190" h="768375" extrusionOk="0">
                  <a:moveTo>
                    <a:pt x="0" y="0"/>
                  </a:moveTo>
                  <a:lnTo>
                    <a:pt x="2273190" y="0"/>
                  </a:lnTo>
                  <a:lnTo>
                    <a:pt x="2273190" y="768375"/>
                  </a:lnTo>
                  <a:lnTo>
                    <a:pt x="0" y="768375"/>
                  </a:lnTo>
                  <a:close/>
                </a:path>
              </a:pathLst>
            </a:custGeom>
            <a:solidFill>
              <a:srgbClr val="EDF0F0"/>
            </a:solidFill>
            <a:ln>
              <a:noFill/>
            </a:ln>
          </p:spPr>
        </p:sp>
        <p:sp>
          <p:nvSpPr>
            <p:cNvPr id="126" name="Google Shape;126;p16"/>
            <p:cNvSpPr txBox="1"/>
            <p:nvPr/>
          </p:nvSpPr>
          <p:spPr>
            <a:xfrm>
              <a:off x="0" y="-57150"/>
              <a:ext cx="812700" cy="8700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7" name="Google Shape;127;p16"/>
          <p:cNvGrpSpPr/>
          <p:nvPr/>
        </p:nvGrpSpPr>
        <p:grpSpPr>
          <a:xfrm>
            <a:off x="0" y="3674563"/>
            <a:ext cx="8631075" cy="3230403"/>
            <a:chOff x="0" y="-38100"/>
            <a:chExt cx="2273190" cy="850800"/>
          </a:xfrm>
        </p:grpSpPr>
        <p:sp>
          <p:nvSpPr>
            <p:cNvPr id="128" name="Google Shape;128;p16"/>
            <p:cNvSpPr/>
            <p:nvPr/>
          </p:nvSpPr>
          <p:spPr>
            <a:xfrm>
              <a:off x="0" y="0"/>
              <a:ext cx="2273190" cy="768375"/>
            </a:xfrm>
            <a:custGeom>
              <a:avLst/>
              <a:gdLst/>
              <a:ahLst/>
              <a:cxnLst/>
              <a:rect l="l" t="t" r="r" b="b"/>
              <a:pathLst>
                <a:path w="2273190" h="768375" extrusionOk="0">
                  <a:moveTo>
                    <a:pt x="0" y="0"/>
                  </a:moveTo>
                  <a:lnTo>
                    <a:pt x="2273190" y="0"/>
                  </a:lnTo>
                  <a:lnTo>
                    <a:pt x="2273190" y="768375"/>
                  </a:lnTo>
                  <a:lnTo>
                    <a:pt x="0" y="768375"/>
                  </a:lnTo>
                  <a:close/>
                </a:path>
              </a:pathLst>
            </a:custGeom>
            <a:solidFill>
              <a:srgbClr val="7ED8FD"/>
            </a:solidFill>
            <a:ln>
              <a:noFill/>
            </a:ln>
          </p:spPr>
        </p:sp>
        <p:sp>
          <p:nvSpPr>
            <p:cNvPr id="129" name="Google Shape;129;p16"/>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1"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30" name="Google Shape;130;p16"/>
          <p:cNvPicPr preferRelativeResize="0"/>
          <p:nvPr/>
        </p:nvPicPr>
        <p:blipFill rotWithShape="1">
          <a:blip r:embed="rId3">
            <a:alphaModFix/>
          </a:blip>
          <a:srcRect t="1057" b="1057"/>
          <a:stretch/>
        </p:blipFill>
        <p:spPr>
          <a:xfrm>
            <a:off x="8563232" y="-2198801"/>
            <a:ext cx="10314755" cy="13552118"/>
          </a:xfrm>
          <a:prstGeom prst="rect">
            <a:avLst/>
          </a:prstGeom>
          <a:noFill/>
          <a:ln>
            <a:noFill/>
          </a:ln>
        </p:spPr>
      </p:pic>
      <p:grpSp>
        <p:nvGrpSpPr>
          <p:cNvPr id="131" name="Google Shape;131;p16"/>
          <p:cNvGrpSpPr/>
          <p:nvPr/>
        </p:nvGrpSpPr>
        <p:grpSpPr>
          <a:xfrm>
            <a:off x="725123" y="1107336"/>
            <a:ext cx="7045200" cy="1286865"/>
            <a:chOff x="0" y="9525"/>
            <a:chExt cx="9393600" cy="1715820"/>
          </a:xfrm>
        </p:grpSpPr>
        <p:sp>
          <p:nvSpPr>
            <p:cNvPr id="132" name="Google Shape;132;p16"/>
            <p:cNvSpPr txBox="1"/>
            <p:nvPr/>
          </p:nvSpPr>
          <p:spPr>
            <a:xfrm>
              <a:off x="0" y="1253445"/>
              <a:ext cx="9393600" cy="4719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300" b="1">
                  <a:latin typeface="Lato"/>
                  <a:ea typeface="Lato"/>
                  <a:cs typeface="Lato"/>
                  <a:sym typeface="Lato"/>
                </a:rPr>
                <a:t>Ontarians have one or more disabilities.</a:t>
              </a:r>
              <a:endParaRPr/>
            </a:p>
          </p:txBody>
        </p:sp>
        <p:sp>
          <p:nvSpPr>
            <p:cNvPr id="133" name="Google Shape;133;p16"/>
            <p:cNvSpPr txBox="1"/>
            <p:nvPr/>
          </p:nvSpPr>
          <p:spPr>
            <a:xfrm>
              <a:off x="478831" y="9525"/>
              <a:ext cx="8436000" cy="10263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25%</a:t>
              </a:r>
              <a:endParaRPr/>
            </a:p>
          </p:txBody>
        </p:sp>
      </p:grpSp>
      <p:grpSp>
        <p:nvGrpSpPr>
          <p:cNvPr id="134" name="Google Shape;134;p16"/>
          <p:cNvGrpSpPr/>
          <p:nvPr/>
        </p:nvGrpSpPr>
        <p:grpSpPr>
          <a:xfrm>
            <a:off x="260791" y="7831004"/>
            <a:ext cx="7973775" cy="1225309"/>
            <a:chOff x="0" y="9525"/>
            <a:chExt cx="10631700" cy="1633745"/>
          </a:xfrm>
        </p:grpSpPr>
        <p:sp>
          <p:nvSpPr>
            <p:cNvPr id="135" name="Google Shape;135;p16"/>
            <p:cNvSpPr txBox="1"/>
            <p:nvPr/>
          </p:nvSpPr>
          <p:spPr>
            <a:xfrm>
              <a:off x="163549" y="1355870"/>
              <a:ext cx="10304700" cy="2874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endParaRPr/>
            </a:p>
          </p:txBody>
        </p:sp>
        <p:sp>
          <p:nvSpPr>
            <p:cNvPr id="136" name="Google Shape;136;p16"/>
            <p:cNvSpPr txBox="1"/>
            <p:nvPr/>
          </p:nvSpPr>
          <p:spPr>
            <a:xfrm>
              <a:off x="0" y="9525"/>
              <a:ext cx="10631700" cy="10263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20.0%</a:t>
              </a:r>
              <a:endParaRPr/>
            </a:p>
          </p:txBody>
        </p:sp>
      </p:grpSp>
      <p:grpSp>
        <p:nvGrpSpPr>
          <p:cNvPr id="137" name="Google Shape;137;p16"/>
          <p:cNvGrpSpPr/>
          <p:nvPr/>
        </p:nvGrpSpPr>
        <p:grpSpPr>
          <a:xfrm>
            <a:off x="541290" y="4584401"/>
            <a:ext cx="7412850" cy="1363684"/>
            <a:chOff x="0" y="9525"/>
            <a:chExt cx="9883800" cy="1818245"/>
          </a:xfrm>
        </p:grpSpPr>
        <p:sp>
          <p:nvSpPr>
            <p:cNvPr id="138" name="Google Shape;138;p16"/>
            <p:cNvSpPr txBox="1"/>
            <p:nvPr/>
          </p:nvSpPr>
          <p:spPr>
            <a:xfrm>
              <a:off x="0" y="1355870"/>
              <a:ext cx="9883800" cy="4719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300" b="1">
                  <a:latin typeface="Lato"/>
                  <a:ea typeface="Lato"/>
                  <a:cs typeface="Lato"/>
                  <a:sym typeface="Lato"/>
                </a:rPr>
                <a:t>Torontonians are seniors aged 65+.</a:t>
              </a:r>
              <a:endParaRPr/>
            </a:p>
          </p:txBody>
        </p:sp>
        <p:sp>
          <p:nvSpPr>
            <p:cNvPr id="139" name="Google Shape;139;p16"/>
            <p:cNvSpPr txBox="1"/>
            <p:nvPr/>
          </p:nvSpPr>
          <p:spPr>
            <a:xfrm>
              <a:off x="2097321" y="9525"/>
              <a:ext cx="5689200" cy="10263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16.5</a:t>
              </a:r>
              <a:r>
                <a:rPr lang="en-US" sz="5000" b="1" i="0" u="none" strike="noStrike" cap="none">
                  <a:solidFill>
                    <a:srgbClr val="12222B"/>
                  </a:solidFill>
                  <a:latin typeface="Open Sans"/>
                  <a:ea typeface="Open Sans"/>
                  <a:cs typeface="Open Sans"/>
                  <a:sym typeface="Open Sans"/>
                </a:rPr>
                <a:t>%</a:t>
              </a:r>
              <a:endParaRPr/>
            </a:p>
          </p:txBody>
        </p:sp>
      </p:grpSp>
      <p:grpSp>
        <p:nvGrpSpPr>
          <p:cNvPr id="140" name="Google Shape;140;p16"/>
          <p:cNvGrpSpPr/>
          <p:nvPr/>
        </p:nvGrpSpPr>
        <p:grpSpPr>
          <a:xfrm>
            <a:off x="0" y="9838588"/>
            <a:ext cx="3085741" cy="3230403"/>
            <a:chOff x="0" y="-38100"/>
            <a:chExt cx="812700" cy="850800"/>
          </a:xfrm>
        </p:grpSpPr>
        <p:sp>
          <p:nvSpPr>
            <p:cNvPr id="141" name="Google Shape;141;p1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142" name="Google Shape;142;p16"/>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43" name="Google Shape;143;p16"/>
          <p:cNvSpPr txBox="1"/>
          <p:nvPr/>
        </p:nvSpPr>
        <p:spPr>
          <a:xfrm>
            <a:off x="541215" y="8702335"/>
            <a:ext cx="7413000" cy="3540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300" b="1">
                <a:latin typeface="Lato"/>
                <a:ea typeface="Lato"/>
                <a:cs typeface="Lato"/>
                <a:sym typeface="Lato"/>
              </a:rPr>
              <a:t>Torontonians (Aged 15+) have one or more disabilities. </a:t>
            </a:r>
            <a:endParaRPr/>
          </a:p>
        </p:txBody>
      </p:sp>
      <p:sp>
        <p:nvSpPr>
          <p:cNvPr id="144" name="Google Shape;144;p16"/>
          <p:cNvSpPr txBox="1"/>
          <p:nvPr/>
        </p:nvSpPr>
        <p:spPr>
          <a:xfrm>
            <a:off x="6160500" y="9911775"/>
            <a:ext cx="8428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a:latin typeface="Calibri"/>
                <a:ea typeface="Calibri"/>
                <a:cs typeface="Calibri"/>
                <a:sym typeface="Calibri"/>
              </a:rPr>
              <a:t>Data: Statistics Canada</a:t>
            </a:r>
            <a:endParaRPr sz="20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7"/>
          <p:cNvSpPr txBox="1"/>
          <p:nvPr/>
        </p:nvSpPr>
        <p:spPr>
          <a:xfrm>
            <a:off x="1551075" y="3337075"/>
            <a:ext cx="4746900" cy="36930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a:solidFill>
                  <a:srgbClr val="004E8E"/>
                </a:solidFill>
              </a:rPr>
              <a:t>Vision</a:t>
            </a:r>
            <a:endParaRPr/>
          </a:p>
        </p:txBody>
      </p:sp>
      <p:sp>
        <p:nvSpPr>
          <p:cNvPr id="150" name="Google Shape;150;p17"/>
          <p:cNvSpPr txBox="1"/>
          <p:nvPr/>
        </p:nvSpPr>
        <p:spPr>
          <a:xfrm>
            <a:off x="1551075" y="6357459"/>
            <a:ext cx="4746900" cy="36930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a:solidFill>
                  <a:srgbClr val="02779E"/>
                </a:solidFill>
              </a:rPr>
              <a:t>Initial Target</a:t>
            </a:r>
            <a:endParaRPr/>
          </a:p>
        </p:txBody>
      </p:sp>
      <p:sp>
        <p:nvSpPr>
          <p:cNvPr id="151" name="Google Shape;151;p17"/>
          <p:cNvSpPr txBox="1"/>
          <p:nvPr/>
        </p:nvSpPr>
        <p:spPr>
          <a:xfrm>
            <a:off x="1551075" y="3926838"/>
            <a:ext cx="4509600" cy="3078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000"/>
              <a:t>To assist all people in Toronto </a:t>
            </a:r>
            <a:endParaRPr/>
          </a:p>
        </p:txBody>
      </p:sp>
      <p:sp>
        <p:nvSpPr>
          <p:cNvPr id="152" name="Google Shape;152;p17"/>
          <p:cNvSpPr txBox="1"/>
          <p:nvPr/>
        </p:nvSpPr>
        <p:spPr>
          <a:xfrm>
            <a:off x="1551075" y="6916225"/>
            <a:ext cx="7287300" cy="738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000"/>
              <a:t>Elderly &amp; Disability People</a:t>
            </a:r>
            <a:endParaRPr sz="2000"/>
          </a:p>
          <a:p>
            <a:pPr marL="0" marR="0" lvl="0" indent="0" algn="l" rtl="0">
              <a:lnSpc>
                <a:spcPct val="140000"/>
              </a:lnSpc>
              <a:spcBef>
                <a:spcPts val="0"/>
              </a:spcBef>
              <a:spcAft>
                <a:spcPts val="0"/>
              </a:spcAft>
              <a:buNone/>
            </a:pPr>
            <a:endParaRPr sz="2000"/>
          </a:p>
        </p:txBody>
      </p:sp>
      <p:sp>
        <p:nvSpPr>
          <p:cNvPr id="153" name="Google Shape;153;p17"/>
          <p:cNvSpPr txBox="1"/>
          <p:nvPr/>
        </p:nvSpPr>
        <p:spPr>
          <a:xfrm>
            <a:off x="12327652" y="3337075"/>
            <a:ext cx="4937400" cy="36930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a:solidFill>
                  <a:srgbClr val="009E97"/>
                </a:solidFill>
              </a:rPr>
              <a:t>Idea</a:t>
            </a:r>
            <a:endParaRPr/>
          </a:p>
        </p:txBody>
      </p:sp>
      <p:sp>
        <p:nvSpPr>
          <p:cNvPr id="154" name="Google Shape;154;p17"/>
          <p:cNvSpPr txBox="1"/>
          <p:nvPr/>
        </p:nvSpPr>
        <p:spPr>
          <a:xfrm>
            <a:off x="12327652" y="6357439"/>
            <a:ext cx="4937400" cy="36930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a:solidFill>
                  <a:srgbClr val="009E97"/>
                </a:solidFill>
              </a:rPr>
              <a:t>Vision-Zero Plan</a:t>
            </a:r>
            <a:endParaRPr/>
          </a:p>
        </p:txBody>
      </p:sp>
      <p:sp>
        <p:nvSpPr>
          <p:cNvPr id="155" name="Google Shape;155;p17"/>
          <p:cNvSpPr txBox="1"/>
          <p:nvPr/>
        </p:nvSpPr>
        <p:spPr>
          <a:xfrm>
            <a:off x="12327658" y="3860284"/>
            <a:ext cx="4690500" cy="3078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000">
                <a:latin typeface="Lato"/>
                <a:ea typeface="Lato"/>
                <a:cs typeface="Lato"/>
                <a:sym typeface="Lato"/>
              </a:rPr>
              <a:t>Control Traffic Signal Based on People </a:t>
            </a:r>
            <a:endParaRPr/>
          </a:p>
        </p:txBody>
      </p:sp>
      <p:sp>
        <p:nvSpPr>
          <p:cNvPr id="156" name="Google Shape;156;p17"/>
          <p:cNvSpPr txBox="1"/>
          <p:nvPr/>
        </p:nvSpPr>
        <p:spPr>
          <a:xfrm>
            <a:off x="12327658" y="6880673"/>
            <a:ext cx="4690200" cy="7389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000">
                <a:latin typeface="Lato"/>
                <a:ea typeface="Lato"/>
                <a:cs typeface="Lato"/>
                <a:sym typeface="Lato"/>
              </a:rPr>
              <a:t>Decrease the number of fatalities cause by traffic lights</a:t>
            </a:r>
            <a:endParaRPr sz="2000">
              <a:latin typeface="Lato"/>
              <a:ea typeface="Lato"/>
              <a:cs typeface="Lato"/>
              <a:sym typeface="Lato"/>
            </a:endParaRPr>
          </a:p>
        </p:txBody>
      </p:sp>
      <p:grpSp>
        <p:nvGrpSpPr>
          <p:cNvPr id="157" name="Google Shape;157;p17"/>
          <p:cNvGrpSpPr/>
          <p:nvPr/>
        </p:nvGrpSpPr>
        <p:grpSpPr>
          <a:xfrm>
            <a:off x="6129301" y="3086123"/>
            <a:ext cx="5882526" cy="5752335"/>
            <a:chOff x="-15798" y="0"/>
            <a:chExt cx="2571596" cy="2555798"/>
          </a:xfrm>
        </p:grpSpPr>
        <p:sp>
          <p:nvSpPr>
            <p:cNvPr id="158" name="Google Shape;158;p17"/>
            <p:cNvSpPr/>
            <p:nvPr/>
          </p:nvSpPr>
          <p:spPr>
            <a:xfrm>
              <a:off x="1270000" y="0"/>
              <a:ext cx="1285798" cy="1333474"/>
            </a:xfrm>
            <a:custGeom>
              <a:avLst/>
              <a:gdLst/>
              <a:ahLst/>
              <a:cxnLst/>
              <a:rect l="l" t="t" r="r" b="b"/>
              <a:pathLst>
                <a:path w="1285798" h="1333474" extrusionOk="0">
                  <a:moveTo>
                    <a:pt x="0" y="0"/>
                  </a:moveTo>
                  <a:cubicBezTo>
                    <a:pt x="347841" y="0"/>
                    <a:pt x="680458" y="142671"/>
                    <a:pt x="920193" y="394703"/>
                  </a:cubicBezTo>
                  <a:cubicBezTo>
                    <a:pt x="1159929" y="646735"/>
                    <a:pt x="1285798" y="986067"/>
                    <a:pt x="1268413" y="1333474"/>
                  </a:cubicBezTo>
                  <a:lnTo>
                    <a:pt x="0" y="1270000"/>
                  </a:lnTo>
                  <a:close/>
                </a:path>
              </a:pathLst>
            </a:custGeom>
            <a:solidFill>
              <a:srgbClr val="00C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7"/>
            <p:cNvSpPr/>
            <p:nvPr/>
          </p:nvSpPr>
          <p:spPr>
            <a:xfrm>
              <a:off x="1206526" y="1270000"/>
              <a:ext cx="1333474" cy="1285798"/>
            </a:xfrm>
            <a:custGeom>
              <a:avLst/>
              <a:gdLst/>
              <a:ahLst/>
              <a:cxnLst/>
              <a:rect l="l" t="t" r="r" b="b"/>
              <a:pathLst>
                <a:path w="1333474" h="1285798" extrusionOk="0">
                  <a:moveTo>
                    <a:pt x="1333474" y="0"/>
                  </a:moveTo>
                  <a:cubicBezTo>
                    <a:pt x="1333474" y="347841"/>
                    <a:pt x="1190803" y="680458"/>
                    <a:pt x="938771" y="920193"/>
                  </a:cubicBezTo>
                  <a:cubicBezTo>
                    <a:pt x="686738" y="1159929"/>
                    <a:pt x="347407" y="1285798"/>
                    <a:pt x="0" y="1268413"/>
                  </a:cubicBezTo>
                  <a:lnTo>
                    <a:pt x="63474" y="0"/>
                  </a:lnTo>
                  <a:close/>
                </a:path>
              </a:pathLst>
            </a:custGeom>
            <a:solidFill>
              <a:srgbClr val="009E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p:nvPr/>
          </p:nvSpPr>
          <p:spPr>
            <a:xfrm>
              <a:off x="-15798" y="1206526"/>
              <a:ext cx="1285798" cy="1333474"/>
            </a:xfrm>
            <a:custGeom>
              <a:avLst/>
              <a:gdLst/>
              <a:ahLst/>
              <a:cxnLst/>
              <a:rect l="l" t="t" r="r" b="b"/>
              <a:pathLst>
                <a:path w="1285798" h="1333474" extrusionOk="0">
                  <a:moveTo>
                    <a:pt x="1285798" y="1333474"/>
                  </a:moveTo>
                  <a:cubicBezTo>
                    <a:pt x="937957" y="1333474"/>
                    <a:pt x="605340" y="1190803"/>
                    <a:pt x="365605" y="938771"/>
                  </a:cubicBezTo>
                  <a:cubicBezTo>
                    <a:pt x="125869" y="686738"/>
                    <a:pt x="0" y="347407"/>
                    <a:pt x="17385" y="0"/>
                  </a:cubicBezTo>
                  <a:lnTo>
                    <a:pt x="1285798" y="63474"/>
                  </a:lnTo>
                  <a:close/>
                </a:path>
              </a:pathLst>
            </a:custGeom>
            <a:solidFill>
              <a:srgbClr val="0077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7"/>
            <p:cNvSpPr/>
            <p:nvPr/>
          </p:nvSpPr>
          <p:spPr>
            <a:xfrm>
              <a:off x="0" y="0"/>
              <a:ext cx="1270000" cy="1270000"/>
            </a:xfrm>
            <a:custGeom>
              <a:avLst/>
              <a:gdLst/>
              <a:ahLst/>
              <a:cxnLst/>
              <a:rect l="l" t="t" r="r" b="b"/>
              <a:pathLst>
                <a:path w="1270000" h="1270000" extrusionOk="0">
                  <a:moveTo>
                    <a:pt x="0" y="1270000"/>
                  </a:moveTo>
                  <a:cubicBezTo>
                    <a:pt x="0" y="568648"/>
                    <a:pt x="568521" y="70"/>
                    <a:pt x="1269873" y="0"/>
                  </a:cubicBezTo>
                  <a:lnTo>
                    <a:pt x="1270000" y="1270000"/>
                  </a:lnTo>
                  <a:close/>
                </a:path>
              </a:pathLst>
            </a:custGeom>
            <a:solidFill>
              <a:srgbClr val="004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p:nvPr/>
          </p:nvSpPr>
          <p:spPr>
            <a:xfrm>
              <a:off x="1270000" y="0"/>
              <a:ext cx="127" cy="1270000"/>
            </a:xfrm>
            <a:custGeom>
              <a:avLst/>
              <a:gdLst/>
              <a:ahLst/>
              <a:cxnLst/>
              <a:rect l="l" t="t" r="r" b="b"/>
              <a:pathLst>
                <a:path w="127" h="1270000" extrusionOk="0">
                  <a:moveTo>
                    <a:pt x="0" y="0"/>
                  </a:moveTo>
                  <a:cubicBezTo>
                    <a:pt x="42" y="0"/>
                    <a:pt x="85" y="0"/>
                    <a:pt x="127" y="0"/>
                  </a:cubicBezTo>
                  <a:lnTo>
                    <a:pt x="0" y="1270000"/>
                  </a:lnTo>
                  <a:close/>
                </a:path>
              </a:pathLst>
            </a:custGeom>
            <a:solidFill>
              <a:srgbClr val="0025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7"/>
          <p:cNvGrpSpPr/>
          <p:nvPr/>
        </p:nvGrpSpPr>
        <p:grpSpPr>
          <a:xfrm>
            <a:off x="0" y="9838589"/>
            <a:ext cx="3086104" cy="3230761"/>
            <a:chOff x="0" y="-38100"/>
            <a:chExt cx="812800" cy="850900"/>
          </a:xfrm>
        </p:grpSpPr>
        <p:sp>
          <p:nvSpPr>
            <p:cNvPr id="164" name="Google Shape;164;p1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165" name="Google Shape;165;p1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66" name="Google Shape;166;p17"/>
          <p:cNvGrpSpPr/>
          <p:nvPr/>
        </p:nvGrpSpPr>
        <p:grpSpPr>
          <a:xfrm>
            <a:off x="17259300" y="-144661"/>
            <a:ext cx="3086104" cy="3230761"/>
            <a:chOff x="0" y="-38100"/>
            <a:chExt cx="812800" cy="850900"/>
          </a:xfrm>
        </p:grpSpPr>
        <p:sp>
          <p:nvSpPr>
            <p:cNvPr id="167" name="Google Shape;167;p1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168" name="Google Shape;168;p1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69" name="Google Shape;169;p17"/>
          <p:cNvGrpSpPr/>
          <p:nvPr/>
        </p:nvGrpSpPr>
        <p:grpSpPr>
          <a:xfrm>
            <a:off x="0" y="-144662"/>
            <a:ext cx="3086120" cy="3230782"/>
            <a:chOff x="0" y="-38100"/>
            <a:chExt cx="812800" cy="850900"/>
          </a:xfrm>
        </p:grpSpPr>
        <p:sp>
          <p:nvSpPr>
            <p:cNvPr id="170" name="Google Shape;170;p1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sp>
        <p:sp>
          <p:nvSpPr>
            <p:cNvPr id="171" name="Google Shape;171;p1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1"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72" name="Google Shape;172;p17"/>
          <p:cNvGrpSpPr/>
          <p:nvPr/>
        </p:nvGrpSpPr>
        <p:grpSpPr>
          <a:xfrm>
            <a:off x="17259300" y="9838589"/>
            <a:ext cx="3086104" cy="3230761"/>
            <a:chOff x="0" y="-38100"/>
            <a:chExt cx="812800" cy="850900"/>
          </a:xfrm>
        </p:grpSpPr>
        <p:sp>
          <p:nvSpPr>
            <p:cNvPr id="173" name="Google Shape;173;p1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sp>
        <p:sp>
          <p:nvSpPr>
            <p:cNvPr id="174" name="Google Shape;174;p1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1"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75" name="Google Shape;175;p17"/>
          <p:cNvSpPr txBox="1"/>
          <p:nvPr/>
        </p:nvSpPr>
        <p:spPr>
          <a:xfrm>
            <a:off x="3907808" y="1433115"/>
            <a:ext cx="10472400" cy="7695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Goal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grpSp>
        <p:nvGrpSpPr>
          <p:cNvPr id="180" name="Google Shape;180;p18"/>
          <p:cNvGrpSpPr/>
          <p:nvPr/>
        </p:nvGrpSpPr>
        <p:grpSpPr>
          <a:xfrm>
            <a:off x="2622975" y="3098301"/>
            <a:ext cx="3273654" cy="2791003"/>
            <a:chOff x="-2" y="-38101"/>
            <a:chExt cx="1176600" cy="1003200"/>
          </a:xfrm>
        </p:grpSpPr>
        <p:sp>
          <p:nvSpPr>
            <p:cNvPr id="181" name="Google Shape;181;p18"/>
            <p:cNvSpPr/>
            <p:nvPr/>
          </p:nvSpPr>
          <p:spPr>
            <a:xfrm>
              <a:off x="0" y="0"/>
              <a:ext cx="1176543" cy="965032"/>
            </a:xfrm>
            <a:custGeom>
              <a:avLst/>
              <a:gdLst/>
              <a:ahLst/>
              <a:cxnLst/>
              <a:rect l="l" t="t" r="r" b="b"/>
              <a:pathLst>
                <a:path w="1176543" h="965032" extrusionOk="0">
                  <a:moveTo>
                    <a:pt x="0" y="0"/>
                  </a:moveTo>
                  <a:lnTo>
                    <a:pt x="1176543" y="0"/>
                  </a:lnTo>
                  <a:lnTo>
                    <a:pt x="1176543" y="965032"/>
                  </a:lnTo>
                  <a:lnTo>
                    <a:pt x="0" y="965032"/>
                  </a:lnTo>
                  <a:close/>
                </a:path>
              </a:pathLst>
            </a:custGeom>
            <a:solidFill>
              <a:srgbClr val="36C5FF"/>
            </a:solidFill>
            <a:ln>
              <a:noFill/>
            </a:ln>
          </p:spPr>
        </p:sp>
        <p:sp>
          <p:nvSpPr>
            <p:cNvPr id="182" name="Google Shape;182;p18"/>
            <p:cNvSpPr txBox="1"/>
            <p:nvPr/>
          </p:nvSpPr>
          <p:spPr>
            <a:xfrm>
              <a:off x="-2" y="-38101"/>
              <a:ext cx="1176600" cy="1003200"/>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r>
                <a:rPr lang="en-US" sz="2200">
                  <a:solidFill>
                    <a:srgbClr val="FFFFFF"/>
                  </a:solidFill>
                </a:rPr>
                <a:t>Insufficient Time for Crossing and Safety Concern</a:t>
              </a:r>
              <a:endParaRPr/>
            </a:p>
          </p:txBody>
        </p:sp>
      </p:grpSp>
      <p:grpSp>
        <p:nvGrpSpPr>
          <p:cNvPr id="183" name="Google Shape;183;p18"/>
          <p:cNvGrpSpPr/>
          <p:nvPr/>
        </p:nvGrpSpPr>
        <p:grpSpPr>
          <a:xfrm>
            <a:off x="8552447" y="3098124"/>
            <a:ext cx="3273658" cy="2791203"/>
            <a:chOff x="0" y="-38101"/>
            <a:chExt cx="1176602" cy="1003200"/>
          </a:xfrm>
        </p:grpSpPr>
        <p:sp>
          <p:nvSpPr>
            <p:cNvPr id="184" name="Google Shape;184;p18"/>
            <p:cNvSpPr/>
            <p:nvPr/>
          </p:nvSpPr>
          <p:spPr>
            <a:xfrm>
              <a:off x="0" y="0"/>
              <a:ext cx="1176543" cy="965032"/>
            </a:xfrm>
            <a:custGeom>
              <a:avLst/>
              <a:gdLst/>
              <a:ahLst/>
              <a:cxnLst/>
              <a:rect l="l" t="t" r="r" b="b"/>
              <a:pathLst>
                <a:path w="1176543" h="965032" extrusionOk="0">
                  <a:moveTo>
                    <a:pt x="0" y="0"/>
                  </a:moveTo>
                  <a:lnTo>
                    <a:pt x="1176543" y="0"/>
                  </a:lnTo>
                  <a:lnTo>
                    <a:pt x="1176543" y="965032"/>
                  </a:lnTo>
                  <a:lnTo>
                    <a:pt x="0" y="965032"/>
                  </a:lnTo>
                  <a:close/>
                </a:path>
              </a:pathLst>
            </a:custGeom>
            <a:solidFill>
              <a:srgbClr val="00C282"/>
            </a:solidFill>
            <a:ln>
              <a:noFill/>
            </a:ln>
          </p:spPr>
        </p:sp>
        <p:sp>
          <p:nvSpPr>
            <p:cNvPr id="185" name="Google Shape;185;p18"/>
            <p:cNvSpPr txBox="1"/>
            <p:nvPr/>
          </p:nvSpPr>
          <p:spPr>
            <a:xfrm>
              <a:off x="2" y="-38101"/>
              <a:ext cx="1176600" cy="1003200"/>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r>
                <a:rPr lang="en-US" sz="2200">
                  <a:solidFill>
                    <a:srgbClr val="FFFFFF"/>
                  </a:solidFill>
                </a:rPr>
                <a:t>Accessibility Issues</a:t>
              </a:r>
              <a:endParaRPr/>
            </a:p>
          </p:txBody>
        </p:sp>
      </p:grpSp>
      <p:grpSp>
        <p:nvGrpSpPr>
          <p:cNvPr id="186" name="Google Shape;186;p18"/>
          <p:cNvGrpSpPr/>
          <p:nvPr/>
        </p:nvGrpSpPr>
        <p:grpSpPr>
          <a:xfrm>
            <a:off x="14478274" y="3098125"/>
            <a:ext cx="3273654" cy="2791018"/>
            <a:chOff x="-2" y="-38101"/>
            <a:chExt cx="1176600" cy="1003133"/>
          </a:xfrm>
        </p:grpSpPr>
        <p:sp>
          <p:nvSpPr>
            <p:cNvPr id="187" name="Google Shape;187;p18"/>
            <p:cNvSpPr/>
            <p:nvPr/>
          </p:nvSpPr>
          <p:spPr>
            <a:xfrm>
              <a:off x="0" y="0"/>
              <a:ext cx="1176543" cy="965032"/>
            </a:xfrm>
            <a:custGeom>
              <a:avLst/>
              <a:gdLst/>
              <a:ahLst/>
              <a:cxnLst/>
              <a:rect l="l" t="t" r="r" b="b"/>
              <a:pathLst>
                <a:path w="1176543" h="965032" extrusionOk="0">
                  <a:moveTo>
                    <a:pt x="0" y="0"/>
                  </a:moveTo>
                  <a:lnTo>
                    <a:pt x="1176543" y="0"/>
                  </a:lnTo>
                  <a:lnTo>
                    <a:pt x="1176543" y="965032"/>
                  </a:lnTo>
                  <a:lnTo>
                    <a:pt x="0" y="965032"/>
                  </a:lnTo>
                  <a:close/>
                </a:path>
              </a:pathLst>
            </a:custGeom>
            <a:solidFill>
              <a:srgbClr val="1885F1"/>
            </a:solidFill>
            <a:ln>
              <a:noFill/>
            </a:ln>
          </p:spPr>
        </p:sp>
        <p:sp>
          <p:nvSpPr>
            <p:cNvPr id="188" name="Google Shape;188;p18"/>
            <p:cNvSpPr txBox="1"/>
            <p:nvPr/>
          </p:nvSpPr>
          <p:spPr>
            <a:xfrm>
              <a:off x="-2" y="-38101"/>
              <a:ext cx="1176600" cy="965100"/>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r>
                <a:rPr lang="en-US" sz="2200">
                  <a:solidFill>
                    <a:srgbClr val="FFFFFF"/>
                  </a:solidFill>
                </a:rPr>
                <a:t>Crowded Traffic Intersection </a:t>
              </a:r>
              <a:endParaRPr/>
            </a:p>
          </p:txBody>
        </p:sp>
      </p:grpSp>
      <p:grpSp>
        <p:nvGrpSpPr>
          <p:cNvPr id="189" name="Google Shape;189;p18"/>
          <p:cNvGrpSpPr/>
          <p:nvPr/>
        </p:nvGrpSpPr>
        <p:grpSpPr>
          <a:xfrm>
            <a:off x="532603" y="3045126"/>
            <a:ext cx="2261175" cy="2844017"/>
            <a:chOff x="0" y="-57150"/>
            <a:chExt cx="812700" cy="1022182"/>
          </a:xfrm>
        </p:grpSpPr>
        <p:sp>
          <p:nvSpPr>
            <p:cNvPr id="190" name="Google Shape;190;p18"/>
            <p:cNvSpPr/>
            <p:nvPr/>
          </p:nvSpPr>
          <p:spPr>
            <a:xfrm>
              <a:off x="0" y="0"/>
              <a:ext cx="751315" cy="965032"/>
            </a:xfrm>
            <a:custGeom>
              <a:avLst/>
              <a:gdLst/>
              <a:ahLst/>
              <a:cxnLst/>
              <a:rect l="l" t="t" r="r" b="b"/>
              <a:pathLst>
                <a:path w="751315" h="965032" extrusionOk="0">
                  <a:moveTo>
                    <a:pt x="0" y="0"/>
                  </a:moveTo>
                  <a:lnTo>
                    <a:pt x="751315" y="0"/>
                  </a:lnTo>
                  <a:lnTo>
                    <a:pt x="751315" y="965032"/>
                  </a:lnTo>
                  <a:lnTo>
                    <a:pt x="0" y="965032"/>
                  </a:lnTo>
                  <a:close/>
                </a:path>
              </a:pathLst>
            </a:custGeom>
            <a:solidFill>
              <a:srgbClr val="EDF0F0"/>
            </a:solidFill>
            <a:ln>
              <a:noFill/>
            </a:ln>
          </p:spPr>
        </p:sp>
        <p:sp>
          <p:nvSpPr>
            <p:cNvPr id="191" name="Google Shape;191;p18"/>
            <p:cNvSpPr txBox="1"/>
            <p:nvPr/>
          </p:nvSpPr>
          <p:spPr>
            <a:xfrm>
              <a:off x="0" y="-57150"/>
              <a:ext cx="812700" cy="8700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92" name="Google Shape;192;p18"/>
          <p:cNvGrpSpPr/>
          <p:nvPr/>
        </p:nvGrpSpPr>
        <p:grpSpPr>
          <a:xfrm>
            <a:off x="6462072" y="3045126"/>
            <a:ext cx="2261175" cy="2844017"/>
            <a:chOff x="0" y="-57150"/>
            <a:chExt cx="812700" cy="1022182"/>
          </a:xfrm>
        </p:grpSpPr>
        <p:sp>
          <p:nvSpPr>
            <p:cNvPr id="193" name="Google Shape;193;p18"/>
            <p:cNvSpPr/>
            <p:nvPr/>
          </p:nvSpPr>
          <p:spPr>
            <a:xfrm>
              <a:off x="0" y="0"/>
              <a:ext cx="751315" cy="965032"/>
            </a:xfrm>
            <a:custGeom>
              <a:avLst/>
              <a:gdLst/>
              <a:ahLst/>
              <a:cxnLst/>
              <a:rect l="l" t="t" r="r" b="b"/>
              <a:pathLst>
                <a:path w="751315" h="965032" extrusionOk="0">
                  <a:moveTo>
                    <a:pt x="0" y="0"/>
                  </a:moveTo>
                  <a:lnTo>
                    <a:pt x="751315" y="0"/>
                  </a:lnTo>
                  <a:lnTo>
                    <a:pt x="751315" y="965032"/>
                  </a:lnTo>
                  <a:lnTo>
                    <a:pt x="0" y="965032"/>
                  </a:lnTo>
                  <a:close/>
                </a:path>
              </a:pathLst>
            </a:custGeom>
            <a:solidFill>
              <a:srgbClr val="EDF0F0"/>
            </a:solidFill>
            <a:ln>
              <a:noFill/>
            </a:ln>
          </p:spPr>
        </p:sp>
        <p:sp>
          <p:nvSpPr>
            <p:cNvPr id="194" name="Google Shape;194;p18"/>
            <p:cNvSpPr txBox="1"/>
            <p:nvPr/>
          </p:nvSpPr>
          <p:spPr>
            <a:xfrm>
              <a:off x="0" y="-57150"/>
              <a:ext cx="812700" cy="8700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95" name="Google Shape;195;p18"/>
          <p:cNvGrpSpPr/>
          <p:nvPr/>
        </p:nvGrpSpPr>
        <p:grpSpPr>
          <a:xfrm>
            <a:off x="12387903" y="3045126"/>
            <a:ext cx="2261175" cy="2844017"/>
            <a:chOff x="0" y="-57150"/>
            <a:chExt cx="812700" cy="1022182"/>
          </a:xfrm>
        </p:grpSpPr>
        <p:sp>
          <p:nvSpPr>
            <p:cNvPr id="196" name="Google Shape;196;p18"/>
            <p:cNvSpPr/>
            <p:nvPr/>
          </p:nvSpPr>
          <p:spPr>
            <a:xfrm>
              <a:off x="0" y="0"/>
              <a:ext cx="751315" cy="965032"/>
            </a:xfrm>
            <a:custGeom>
              <a:avLst/>
              <a:gdLst/>
              <a:ahLst/>
              <a:cxnLst/>
              <a:rect l="l" t="t" r="r" b="b"/>
              <a:pathLst>
                <a:path w="751315" h="965032" extrusionOk="0">
                  <a:moveTo>
                    <a:pt x="0" y="0"/>
                  </a:moveTo>
                  <a:lnTo>
                    <a:pt x="751315" y="0"/>
                  </a:lnTo>
                  <a:lnTo>
                    <a:pt x="751315" y="965032"/>
                  </a:lnTo>
                  <a:lnTo>
                    <a:pt x="0" y="965032"/>
                  </a:lnTo>
                  <a:close/>
                </a:path>
              </a:pathLst>
            </a:custGeom>
            <a:solidFill>
              <a:srgbClr val="EDF0F0"/>
            </a:solidFill>
            <a:ln>
              <a:noFill/>
            </a:ln>
          </p:spPr>
        </p:sp>
        <p:sp>
          <p:nvSpPr>
            <p:cNvPr id="197" name="Google Shape;197;p18"/>
            <p:cNvSpPr txBox="1"/>
            <p:nvPr/>
          </p:nvSpPr>
          <p:spPr>
            <a:xfrm>
              <a:off x="0" y="-57150"/>
              <a:ext cx="812700" cy="8700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98" name="Google Shape;198;p18"/>
          <p:cNvGrpSpPr/>
          <p:nvPr/>
        </p:nvGrpSpPr>
        <p:grpSpPr>
          <a:xfrm>
            <a:off x="4810139" y="5226073"/>
            <a:ext cx="1086307" cy="959006"/>
            <a:chOff x="0" y="-6350"/>
            <a:chExt cx="812800" cy="717550"/>
          </a:xfrm>
        </p:grpSpPr>
        <p:sp>
          <p:nvSpPr>
            <p:cNvPr id="199" name="Google Shape;199;p18"/>
            <p:cNvSpPr/>
            <p:nvPr/>
          </p:nvSpPr>
          <p:spPr>
            <a:xfrm>
              <a:off x="0" y="0"/>
              <a:ext cx="812800" cy="711200"/>
            </a:xfrm>
            <a:custGeom>
              <a:avLst/>
              <a:gdLst/>
              <a:ahLst/>
              <a:cxnLst/>
              <a:rect l="l" t="t" r="r" b="b"/>
              <a:pathLst>
                <a:path w="812800" h="711200" extrusionOk="0">
                  <a:moveTo>
                    <a:pt x="406400" y="711200"/>
                  </a:moveTo>
                  <a:lnTo>
                    <a:pt x="812800" y="0"/>
                  </a:lnTo>
                  <a:lnTo>
                    <a:pt x="0" y="0"/>
                  </a:lnTo>
                  <a:lnTo>
                    <a:pt x="406400" y="711200"/>
                  </a:lnTo>
                  <a:close/>
                </a:path>
              </a:pathLst>
            </a:custGeom>
            <a:solidFill>
              <a:srgbClr val="36C5FF"/>
            </a:solidFill>
            <a:ln>
              <a:noFill/>
            </a:ln>
          </p:spPr>
        </p:sp>
        <p:sp>
          <p:nvSpPr>
            <p:cNvPr id="200" name="Google Shape;200;p18"/>
            <p:cNvSpPr txBox="1"/>
            <p:nvPr/>
          </p:nvSpPr>
          <p:spPr>
            <a:xfrm>
              <a:off x="127000" y="-6350"/>
              <a:ext cx="558900" cy="3873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1" name="Google Shape;201;p18"/>
          <p:cNvGrpSpPr/>
          <p:nvPr/>
        </p:nvGrpSpPr>
        <p:grpSpPr>
          <a:xfrm>
            <a:off x="10739608" y="5226073"/>
            <a:ext cx="1086307" cy="959006"/>
            <a:chOff x="0" y="-6350"/>
            <a:chExt cx="812800" cy="717550"/>
          </a:xfrm>
        </p:grpSpPr>
        <p:sp>
          <p:nvSpPr>
            <p:cNvPr id="202" name="Google Shape;202;p18"/>
            <p:cNvSpPr/>
            <p:nvPr/>
          </p:nvSpPr>
          <p:spPr>
            <a:xfrm>
              <a:off x="0" y="0"/>
              <a:ext cx="812800" cy="711200"/>
            </a:xfrm>
            <a:custGeom>
              <a:avLst/>
              <a:gdLst/>
              <a:ahLst/>
              <a:cxnLst/>
              <a:rect l="l" t="t" r="r" b="b"/>
              <a:pathLst>
                <a:path w="812800" h="711200" extrusionOk="0">
                  <a:moveTo>
                    <a:pt x="406400" y="711200"/>
                  </a:moveTo>
                  <a:lnTo>
                    <a:pt x="812800" y="0"/>
                  </a:lnTo>
                  <a:lnTo>
                    <a:pt x="0" y="0"/>
                  </a:lnTo>
                  <a:lnTo>
                    <a:pt x="406400" y="711200"/>
                  </a:lnTo>
                  <a:close/>
                </a:path>
              </a:pathLst>
            </a:custGeom>
            <a:solidFill>
              <a:srgbClr val="00C282"/>
            </a:solidFill>
            <a:ln>
              <a:noFill/>
            </a:ln>
          </p:spPr>
        </p:sp>
        <p:sp>
          <p:nvSpPr>
            <p:cNvPr id="203" name="Google Shape;203;p18"/>
            <p:cNvSpPr txBox="1"/>
            <p:nvPr/>
          </p:nvSpPr>
          <p:spPr>
            <a:xfrm>
              <a:off x="127000" y="-6350"/>
              <a:ext cx="558900" cy="3873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4" name="Google Shape;204;p18"/>
          <p:cNvGrpSpPr/>
          <p:nvPr/>
        </p:nvGrpSpPr>
        <p:grpSpPr>
          <a:xfrm>
            <a:off x="16665439" y="5226073"/>
            <a:ext cx="1086307" cy="959006"/>
            <a:chOff x="0" y="-6350"/>
            <a:chExt cx="812800" cy="717550"/>
          </a:xfrm>
        </p:grpSpPr>
        <p:sp>
          <p:nvSpPr>
            <p:cNvPr id="205" name="Google Shape;205;p18"/>
            <p:cNvSpPr/>
            <p:nvPr/>
          </p:nvSpPr>
          <p:spPr>
            <a:xfrm>
              <a:off x="0" y="0"/>
              <a:ext cx="812800" cy="711200"/>
            </a:xfrm>
            <a:custGeom>
              <a:avLst/>
              <a:gdLst/>
              <a:ahLst/>
              <a:cxnLst/>
              <a:rect l="l" t="t" r="r" b="b"/>
              <a:pathLst>
                <a:path w="812800" h="711200" extrusionOk="0">
                  <a:moveTo>
                    <a:pt x="406400" y="711200"/>
                  </a:moveTo>
                  <a:lnTo>
                    <a:pt x="812800" y="0"/>
                  </a:lnTo>
                  <a:lnTo>
                    <a:pt x="0" y="0"/>
                  </a:lnTo>
                  <a:lnTo>
                    <a:pt x="406400" y="711200"/>
                  </a:lnTo>
                  <a:close/>
                </a:path>
              </a:pathLst>
            </a:custGeom>
            <a:solidFill>
              <a:srgbClr val="1885F1"/>
            </a:solidFill>
            <a:ln>
              <a:noFill/>
            </a:ln>
          </p:spPr>
        </p:sp>
        <p:sp>
          <p:nvSpPr>
            <p:cNvPr id="206" name="Google Shape;206;p18"/>
            <p:cNvSpPr txBox="1"/>
            <p:nvPr/>
          </p:nvSpPr>
          <p:spPr>
            <a:xfrm>
              <a:off x="127000" y="-6350"/>
              <a:ext cx="558900" cy="3873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07" name="Google Shape;207;p18"/>
          <p:cNvCxnSpPr/>
          <p:nvPr/>
        </p:nvCxnSpPr>
        <p:spPr>
          <a:xfrm>
            <a:off x="532603" y="6843758"/>
            <a:ext cx="17219100" cy="0"/>
          </a:xfrm>
          <a:prstGeom prst="straightConnector1">
            <a:avLst/>
          </a:prstGeom>
          <a:noFill/>
          <a:ln w="9525" cap="flat" cmpd="sng">
            <a:solidFill>
              <a:srgbClr val="000000"/>
            </a:solidFill>
            <a:prstDash val="solid"/>
            <a:round/>
            <a:headEnd type="none" w="sm" len="sm"/>
            <a:tailEnd type="none" w="sm" len="sm"/>
          </a:ln>
        </p:spPr>
      </p:cxnSp>
      <p:pic>
        <p:nvPicPr>
          <p:cNvPr id="208" name="Google Shape;208;p18"/>
          <p:cNvPicPr preferRelativeResize="0"/>
          <p:nvPr/>
        </p:nvPicPr>
        <p:blipFill rotWithShape="1">
          <a:blip r:embed="rId3">
            <a:alphaModFix/>
          </a:blip>
          <a:srcRect/>
          <a:stretch/>
        </p:blipFill>
        <p:spPr>
          <a:xfrm>
            <a:off x="6996032" y="4034474"/>
            <a:ext cx="1022455" cy="1024317"/>
          </a:xfrm>
          <a:prstGeom prst="rect">
            <a:avLst/>
          </a:prstGeom>
          <a:noFill/>
          <a:ln>
            <a:noFill/>
          </a:ln>
        </p:spPr>
      </p:pic>
      <p:pic>
        <p:nvPicPr>
          <p:cNvPr id="209" name="Google Shape;209;p18"/>
          <p:cNvPicPr preferRelativeResize="0"/>
          <p:nvPr/>
        </p:nvPicPr>
        <p:blipFill rotWithShape="1">
          <a:blip r:embed="rId4">
            <a:alphaModFix/>
          </a:blip>
          <a:srcRect/>
          <a:stretch/>
        </p:blipFill>
        <p:spPr>
          <a:xfrm>
            <a:off x="1037057" y="4005899"/>
            <a:ext cx="1081467" cy="1081467"/>
          </a:xfrm>
          <a:prstGeom prst="rect">
            <a:avLst/>
          </a:prstGeom>
          <a:noFill/>
          <a:ln>
            <a:noFill/>
          </a:ln>
        </p:spPr>
      </p:pic>
      <p:pic>
        <p:nvPicPr>
          <p:cNvPr id="210" name="Google Shape;210;p18"/>
          <p:cNvPicPr preferRelativeResize="0"/>
          <p:nvPr/>
        </p:nvPicPr>
        <p:blipFill rotWithShape="1">
          <a:blip r:embed="rId5">
            <a:alphaModFix/>
          </a:blip>
          <a:srcRect/>
          <a:stretch/>
        </p:blipFill>
        <p:spPr>
          <a:xfrm>
            <a:off x="12920932" y="4034474"/>
            <a:ext cx="1024317" cy="1024317"/>
          </a:xfrm>
          <a:prstGeom prst="rect">
            <a:avLst/>
          </a:prstGeom>
          <a:noFill/>
          <a:ln>
            <a:noFill/>
          </a:ln>
        </p:spPr>
      </p:pic>
      <p:grpSp>
        <p:nvGrpSpPr>
          <p:cNvPr id="211" name="Google Shape;211;p18"/>
          <p:cNvGrpSpPr/>
          <p:nvPr/>
        </p:nvGrpSpPr>
        <p:grpSpPr>
          <a:xfrm>
            <a:off x="0" y="9838588"/>
            <a:ext cx="3085741" cy="3230403"/>
            <a:chOff x="0" y="-38100"/>
            <a:chExt cx="812700" cy="850800"/>
          </a:xfrm>
        </p:grpSpPr>
        <p:sp>
          <p:nvSpPr>
            <p:cNvPr id="212" name="Google Shape;212;p18"/>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213" name="Google Shape;213;p18"/>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4" name="Google Shape;214;p18"/>
          <p:cNvGrpSpPr/>
          <p:nvPr/>
        </p:nvGrpSpPr>
        <p:grpSpPr>
          <a:xfrm>
            <a:off x="17259300" y="-144662"/>
            <a:ext cx="3085741" cy="3230403"/>
            <a:chOff x="0" y="-38100"/>
            <a:chExt cx="812700" cy="850800"/>
          </a:xfrm>
        </p:grpSpPr>
        <p:sp>
          <p:nvSpPr>
            <p:cNvPr id="215" name="Google Shape;215;p18"/>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216" name="Google Shape;216;p18"/>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7" name="Google Shape;217;p18"/>
          <p:cNvGrpSpPr/>
          <p:nvPr/>
        </p:nvGrpSpPr>
        <p:grpSpPr>
          <a:xfrm>
            <a:off x="0" y="-144662"/>
            <a:ext cx="3085741" cy="3230403"/>
            <a:chOff x="0" y="-38100"/>
            <a:chExt cx="812700" cy="850800"/>
          </a:xfrm>
        </p:grpSpPr>
        <p:sp>
          <p:nvSpPr>
            <p:cNvPr id="218" name="Google Shape;218;p18"/>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219" name="Google Shape;219;p18"/>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0" name="Google Shape;220;p18"/>
          <p:cNvGrpSpPr/>
          <p:nvPr/>
        </p:nvGrpSpPr>
        <p:grpSpPr>
          <a:xfrm>
            <a:off x="17259300" y="9838588"/>
            <a:ext cx="3085741" cy="3230403"/>
            <a:chOff x="0" y="-38100"/>
            <a:chExt cx="812700" cy="850800"/>
          </a:xfrm>
        </p:grpSpPr>
        <p:sp>
          <p:nvSpPr>
            <p:cNvPr id="221" name="Google Shape;221;p18"/>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222" name="Google Shape;222;p18"/>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3" name="Google Shape;223;p18"/>
          <p:cNvGrpSpPr/>
          <p:nvPr/>
        </p:nvGrpSpPr>
        <p:grpSpPr>
          <a:xfrm>
            <a:off x="5096292" y="6566549"/>
            <a:ext cx="513987" cy="516291"/>
            <a:chOff x="1813" y="0"/>
            <a:chExt cx="809173" cy="812800"/>
          </a:xfrm>
        </p:grpSpPr>
        <p:sp>
          <p:nvSpPr>
            <p:cNvPr id="224" name="Google Shape;224;p1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6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txBox="1"/>
            <p:nvPr/>
          </p:nvSpPr>
          <p:spPr>
            <a:xfrm>
              <a:off x="76200" y="19050"/>
              <a:ext cx="660300" cy="7176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6" name="Google Shape;226;p18"/>
          <p:cNvGrpSpPr/>
          <p:nvPr/>
        </p:nvGrpSpPr>
        <p:grpSpPr>
          <a:xfrm>
            <a:off x="11025762" y="6566549"/>
            <a:ext cx="513987" cy="516291"/>
            <a:chOff x="1813" y="0"/>
            <a:chExt cx="809173" cy="812800"/>
          </a:xfrm>
        </p:grpSpPr>
        <p:sp>
          <p:nvSpPr>
            <p:cNvPr id="227" name="Google Shape;227;p1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C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txBox="1"/>
            <p:nvPr/>
          </p:nvSpPr>
          <p:spPr>
            <a:xfrm>
              <a:off x="76200" y="19050"/>
              <a:ext cx="660300" cy="7176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9" name="Google Shape;229;p18"/>
          <p:cNvGrpSpPr/>
          <p:nvPr/>
        </p:nvGrpSpPr>
        <p:grpSpPr>
          <a:xfrm>
            <a:off x="16951592" y="6566549"/>
            <a:ext cx="513987" cy="516291"/>
            <a:chOff x="1813" y="0"/>
            <a:chExt cx="809173" cy="812800"/>
          </a:xfrm>
        </p:grpSpPr>
        <p:sp>
          <p:nvSpPr>
            <p:cNvPr id="230" name="Google Shape;230;p18"/>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88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8"/>
            <p:cNvSpPr txBox="1"/>
            <p:nvPr/>
          </p:nvSpPr>
          <p:spPr>
            <a:xfrm>
              <a:off x="76200" y="19050"/>
              <a:ext cx="660300" cy="7176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32" name="Google Shape;232;p18"/>
          <p:cNvSpPr txBox="1"/>
          <p:nvPr/>
        </p:nvSpPr>
        <p:spPr>
          <a:xfrm>
            <a:off x="3169615" y="1320915"/>
            <a:ext cx="11948700" cy="7695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Pedestrian Traffic Light Problem</a:t>
            </a:r>
            <a:endParaRPr/>
          </a:p>
        </p:txBody>
      </p:sp>
      <p:pic>
        <p:nvPicPr>
          <p:cNvPr id="233" name="Google Shape;233;p18"/>
          <p:cNvPicPr preferRelativeResize="0"/>
          <p:nvPr/>
        </p:nvPicPr>
        <p:blipFill>
          <a:blip r:embed="rId6">
            <a:alphaModFix/>
          </a:blip>
          <a:stretch>
            <a:fillRect/>
          </a:stretch>
        </p:blipFill>
        <p:spPr>
          <a:xfrm>
            <a:off x="2681350" y="7082850"/>
            <a:ext cx="12921599" cy="3230400"/>
          </a:xfrm>
          <a:prstGeom prst="rect">
            <a:avLst/>
          </a:prstGeom>
          <a:noFill/>
          <a:ln>
            <a:noFill/>
          </a:ln>
        </p:spPr>
      </p:pic>
      <p:sp>
        <p:nvSpPr>
          <p:cNvPr id="234" name="Google Shape;234;p18"/>
          <p:cNvSpPr txBox="1"/>
          <p:nvPr/>
        </p:nvSpPr>
        <p:spPr>
          <a:xfrm>
            <a:off x="15917400" y="9511450"/>
            <a:ext cx="23706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700">
                <a:latin typeface="Calibri"/>
                <a:ea typeface="Calibri"/>
                <a:cs typeface="Calibri"/>
                <a:sym typeface="Calibri"/>
              </a:rPr>
              <a:t>Source: Toronto Police</a:t>
            </a:r>
            <a:endParaRPr sz="17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pic>
        <p:nvPicPr>
          <p:cNvPr id="239" name="Google Shape;239;p19"/>
          <p:cNvPicPr preferRelativeResize="0"/>
          <p:nvPr/>
        </p:nvPicPr>
        <p:blipFill rotWithShape="1">
          <a:blip r:embed="rId3">
            <a:alphaModFix/>
          </a:blip>
          <a:srcRect l="46032" t="554" b="6370"/>
          <a:stretch/>
        </p:blipFill>
        <p:spPr>
          <a:xfrm>
            <a:off x="-1" y="0"/>
            <a:ext cx="7952993" cy="10287000"/>
          </a:xfrm>
          <a:prstGeom prst="rect">
            <a:avLst/>
          </a:prstGeom>
          <a:noFill/>
          <a:ln>
            <a:noFill/>
          </a:ln>
        </p:spPr>
      </p:pic>
      <p:grpSp>
        <p:nvGrpSpPr>
          <p:cNvPr id="240" name="Google Shape;240;p19"/>
          <p:cNvGrpSpPr/>
          <p:nvPr/>
        </p:nvGrpSpPr>
        <p:grpSpPr>
          <a:xfrm>
            <a:off x="0" y="9838589"/>
            <a:ext cx="3086104" cy="3230761"/>
            <a:chOff x="0" y="-38100"/>
            <a:chExt cx="812800" cy="850900"/>
          </a:xfrm>
        </p:grpSpPr>
        <p:sp>
          <p:nvSpPr>
            <p:cNvPr id="241" name="Google Shape;241;p1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242" name="Google Shape;242;p19"/>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3" name="Google Shape;243;p19"/>
          <p:cNvGrpSpPr/>
          <p:nvPr/>
        </p:nvGrpSpPr>
        <p:grpSpPr>
          <a:xfrm>
            <a:off x="0" y="-144661"/>
            <a:ext cx="3086104" cy="3230761"/>
            <a:chOff x="0" y="-38100"/>
            <a:chExt cx="812800" cy="850900"/>
          </a:xfrm>
        </p:grpSpPr>
        <p:sp>
          <p:nvSpPr>
            <p:cNvPr id="244" name="Google Shape;244;p1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sp>
        <p:sp>
          <p:nvSpPr>
            <p:cNvPr id="245" name="Google Shape;245;p19"/>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46" name="Google Shape;246;p19"/>
          <p:cNvSpPr txBox="1"/>
          <p:nvPr/>
        </p:nvSpPr>
        <p:spPr>
          <a:xfrm>
            <a:off x="8126950" y="582325"/>
            <a:ext cx="9902100" cy="2656200"/>
          </a:xfrm>
          <a:prstGeom prst="rect">
            <a:avLst/>
          </a:prstGeom>
          <a:noFill/>
          <a:ln>
            <a:noFill/>
          </a:ln>
        </p:spPr>
        <p:txBody>
          <a:bodyPr spcFirstLastPara="1" wrap="square" lIns="0" tIns="0" rIns="0" bIns="0" anchor="t" anchorCtr="0">
            <a:spAutoFit/>
          </a:bodyPr>
          <a:lstStyle/>
          <a:p>
            <a:pPr marL="0" marR="0" lvl="0" indent="0" algn="ctr" rtl="0">
              <a:lnSpc>
                <a:spcPct val="116026"/>
              </a:lnSpc>
              <a:spcBef>
                <a:spcPts val="0"/>
              </a:spcBef>
              <a:spcAft>
                <a:spcPts val="0"/>
              </a:spcAft>
              <a:buNone/>
            </a:pPr>
            <a:r>
              <a:rPr lang="en-US" sz="7987" b="1">
                <a:solidFill>
                  <a:srgbClr val="12222B"/>
                </a:solidFill>
                <a:latin typeface="Open Sans"/>
                <a:ea typeface="Open Sans"/>
                <a:cs typeface="Open Sans"/>
                <a:sym typeface="Open Sans"/>
              </a:rPr>
              <a:t>X3 </a:t>
            </a:r>
            <a:endParaRPr sz="7987" b="1">
              <a:solidFill>
                <a:srgbClr val="12222B"/>
              </a:solidFill>
              <a:latin typeface="Open Sans"/>
              <a:ea typeface="Open Sans"/>
              <a:cs typeface="Open Sans"/>
              <a:sym typeface="Open Sans"/>
            </a:endParaRPr>
          </a:p>
          <a:p>
            <a:pPr marL="0" marR="0" lvl="0" indent="0" algn="ctr" rtl="0">
              <a:lnSpc>
                <a:spcPct val="116026"/>
              </a:lnSpc>
              <a:spcBef>
                <a:spcPts val="0"/>
              </a:spcBef>
              <a:spcAft>
                <a:spcPts val="0"/>
              </a:spcAft>
              <a:buNone/>
            </a:pPr>
            <a:r>
              <a:rPr lang="en-US" sz="7987" b="1">
                <a:solidFill>
                  <a:srgbClr val="12222B"/>
                </a:solidFill>
                <a:latin typeface="Open Sans"/>
                <a:ea typeface="Open Sans"/>
                <a:cs typeface="Open Sans"/>
                <a:sym typeface="Open Sans"/>
              </a:rPr>
              <a:t>APP/Device</a:t>
            </a:r>
            <a:endParaRPr/>
          </a:p>
        </p:txBody>
      </p:sp>
      <p:pic>
        <p:nvPicPr>
          <p:cNvPr id="247" name="Google Shape;247;p19"/>
          <p:cNvPicPr preferRelativeResize="0"/>
          <p:nvPr/>
        </p:nvPicPr>
        <p:blipFill rotWithShape="1">
          <a:blip r:embed="rId4">
            <a:alphaModFix/>
          </a:blip>
          <a:srcRect t="6884" b="12495"/>
          <a:stretch/>
        </p:blipFill>
        <p:spPr>
          <a:xfrm>
            <a:off x="9968950" y="3979775"/>
            <a:ext cx="1897325" cy="1651976"/>
          </a:xfrm>
          <a:prstGeom prst="rect">
            <a:avLst/>
          </a:prstGeom>
          <a:noFill/>
          <a:ln>
            <a:noFill/>
          </a:ln>
        </p:spPr>
      </p:pic>
      <p:sp>
        <p:nvSpPr>
          <p:cNvPr id="248" name="Google Shape;248;p19"/>
          <p:cNvSpPr txBox="1"/>
          <p:nvPr/>
        </p:nvSpPr>
        <p:spPr>
          <a:xfrm>
            <a:off x="12178200" y="4251663"/>
            <a:ext cx="40527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0" b="1">
                <a:solidFill>
                  <a:srgbClr val="741B47"/>
                </a:solidFill>
                <a:latin typeface="Open Sans"/>
                <a:ea typeface="Open Sans"/>
                <a:cs typeface="Open Sans"/>
                <a:sym typeface="Open Sans"/>
              </a:rPr>
              <a:t>Fatalities</a:t>
            </a:r>
            <a:endParaRPr sz="6000" b="1">
              <a:solidFill>
                <a:srgbClr val="741B47"/>
              </a:solidFill>
              <a:latin typeface="Open Sans"/>
              <a:ea typeface="Open Sans"/>
              <a:cs typeface="Open Sans"/>
              <a:sym typeface="Open Sans"/>
            </a:endParaRPr>
          </a:p>
        </p:txBody>
      </p:sp>
      <p:pic>
        <p:nvPicPr>
          <p:cNvPr id="249" name="Google Shape;249;p19"/>
          <p:cNvPicPr preferRelativeResize="0"/>
          <p:nvPr/>
        </p:nvPicPr>
        <p:blipFill rotWithShape="1">
          <a:blip r:embed="rId4">
            <a:alphaModFix/>
          </a:blip>
          <a:srcRect t="6884" b="12495"/>
          <a:stretch/>
        </p:blipFill>
        <p:spPr>
          <a:xfrm>
            <a:off x="9968950" y="5538100"/>
            <a:ext cx="1897325" cy="1651976"/>
          </a:xfrm>
          <a:prstGeom prst="rect">
            <a:avLst/>
          </a:prstGeom>
          <a:noFill/>
          <a:ln>
            <a:noFill/>
          </a:ln>
        </p:spPr>
      </p:pic>
      <p:sp>
        <p:nvSpPr>
          <p:cNvPr id="250" name="Google Shape;250;p19"/>
          <p:cNvSpPr txBox="1"/>
          <p:nvPr/>
        </p:nvSpPr>
        <p:spPr>
          <a:xfrm>
            <a:off x="12585300" y="5839438"/>
            <a:ext cx="30861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0" b="1">
                <a:solidFill>
                  <a:srgbClr val="B45F06"/>
                </a:solidFill>
                <a:latin typeface="Open Sans"/>
                <a:ea typeface="Open Sans"/>
                <a:cs typeface="Open Sans"/>
                <a:sym typeface="Open Sans"/>
              </a:rPr>
              <a:t>Injuries</a:t>
            </a:r>
            <a:endParaRPr sz="6000" b="1">
              <a:solidFill>
                <a:srgbClr val="B45F06"/>
              </a:solidFill>
              <a:latin typeface="Open Sans"/>
              <a:ea typeface="Open Sans"/>
              <a:cs typeface="Open Sans"/>
              <a:sym typeface="Open Sans"/>
            </a:endParaRPr>
          </a:p>
        </p:txBody>
      </p:sp>
      <p:pic>
        <p:nvPicPr>
          <p:cNvPr id="251" name="Google Shape;251;p19"/>
          <p:cNvPicPr preferRelativeResize="0"/>
          <p:nvPr/>
        </p:nvPicPr>
        <p:blipFill rotWithShape="1">
          <a:blip r:embed="rId4">
            <a:alphaModFix/>
          </a:blip>
          <a:srcRect t="6884" b="12495"/>
          <a:stretch/>
        </p:blipFill>
        <p:spPr>
          <a:xfrm>
            <a:off x="9968950" y="7078350"/>
            <a:ext cx="1897325" cy="1651976"/>
          </a:xfrm>
          <a:prstGeom prst="rect">
            <a:avLst/>
          </a:prstGeom>
          <a:noFill/>
          <a:ln>
            <a:noFill/>
          </a:ln>
        </p:spPr>
      </p:pic>
      <p:sp>
        <p:nvSpPr>
          <p:cNvPr id="252" name="Google Shape;252;p19"/>
          <p:cNvSpPr txBox="1"/>
          <p:nvPr/>
        </p:nvSpPr>
        <p:spPr>
          <a:xfrm>
            <a:off x="12846900" y="7427225"/>
            <a:ext cx="25629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000" b="1">
                <a:solidFill>
                  <a:srgbClr val="CC0000"/>
                </a:solidFill>
                <a:latin typeface="Open Sans"/>
                <a:ea typeface="Open Sans"/>
                <a:cs typeface="Open Sans"/>
                <a:sym typeface="Open Sans"/>
              </a:rPr>
              <a:t>Hurry</a:t>
            </a:r>
            <a:endParaRPr sz="6000" b="1">
              <a:solidFill>
                <a:srgbClr val="CC0000"/>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0"/>
          <p:cNvSpPr txBox="1"/>
          <p:nvPr/>
        </p:nvSpPr>
        <p:spPr>
          <a:xfrm>
            <a:off x="791850" y="1175100"/>
            <a:ext cx="7712700" cy="2555400"/>
          </a:xfrm>
          <a:prstGeom prst="rect">
            <a:avLst/>
          </a:prstGeom>
          <a:noFill/>
          <a:ln>
            <a:noFill/>
          </a:ln>
        </p:spPr>
        <p:txBody>
          <a:bodyPr spcFirstLastPara="1" wrap="square" lIns="0" tIns="0" rIns="0" bIns="0" anchor="t" anchorCtr="0">
            <a:spAutoFit/>
          </a:bodyPr>
          <a:lstStyle/>
          <a:p>
            <a:pPr marL="0" marR="0" lvl="0" indent="0" algn="ctr" rtl="0">
              <a:lnSpc>
                <a:spcPct val="116026"/>
              </a:lnSpc>
              <a:spcBef>
                <a:spcPts val="0"/>
              </a:spcBef>
              <a:spcAft>
                <a:spcPts val="0"/>
              </a:spcAft>
              <a:buNone/>
            </a:pPr>
            <a:r>
              <a:rPr lang="en-US" sz="5000" b="1">
                <a:solidFill>
                  <a:srgbClr val="12222B"/>
                </a:solidFill>
                <a:latin typeface="Open Sans"/>
                <a:ea typeface="Open Sans"/>
                <a:cs typeface="Open Sans"/>
                <a:sym typeface="Open Sans"/>
              </a:rPr>
              <a:t>Dynamic Pedestrian </a:t>
            </a:r>
            <a:endParaRPr sz="5000" b="1">
              <a:solidFill>
                <a:srgbClr val="12222B"/>
              </a:solidFill>
              <a:latin typeface="Open Sans"/>
              <a:ea typeface="Open Sans"/>
              <a:cs typeface="Open Sans"/>
              <a:sym typeface="Open Sans"/>
            </a:endParaRPr>
          </a:p>
          <a:p>
            <a:pPr marL="0" marR="0" lvl="0" indent="0" algn="ctr" rtl="0">
              <a:lnSpc>
                <a:spcPct val="116026"/>
              </a:lnSpc>
              <a:spcBef>
                <a:spcPts val="0"/>
              </a:spcBef>
              <a:spcAft>
                <a:spcPts val="0"/>
              </a:spcAft>
              <a:buNone/>
            </a:pPr>
            <a:r>
              <a:rPr lang="en-US" sz="5000" b="1">
                <a:solidFill>
                  <a:srgbClr val="12222B"/>
                </a:solidFill>
                <a:latin typeface="Open Sans"/>
                <a:ea typeface="Open Sans"/>
                <a:cs typeface="Open Sans"/>
                <a:sym typeface="Open Sans"/>
              </a:rPr>
              <a:t>Traffic Signal Accommodation System</a:t>
            </a:r>
            <a:endParaRPr sz="5000"/>
          </a:p>
        </p:txBody>
      </p:sp>
      <p:pic>
        <p:nvPicPr>
          <p:cNvPr id="258" name="Google Shape;258;p20"/>
          <p:cNvPicPr preferRelativeResize="0"/>
          <p:nvPr/>
        </p:nvPicPr>
        <p:blipFill rotWithShape="1">
          <a:blip r:embed="rId3">
            <a:alphaModFix/>
          </a:blip>
          <a:srcRect r="27494"/>
          <a:stretch/>
        </p:blipFill>
        <p:spPr>
          <a:xfrm>
            <a:off x="1616975" y="4566050"/>
            <a:ext cx="5910052" cy="5420674"/>
          </a:xfrm>
          <a:prstGeom prst="rect">
            <a:avLst/>
          </a:prstGeom>
          <a:noFill/>
          <a:ln>
            <a:noFill/>
          </a:ln>
        </p:spPr>
      </p:pic>
      <p:pic>
        <p:nvPicPr>
          <p:cNvPr id="259" name="Google Shape;259;p20"/>
          <p:cNvPicPr preferRelativeResize="0"/>
          <p:nvPr/>
        </p:nvPicPr>
        <p:blipFill>
          <a:blip r:embed="rId4">
            <a:alphaModFix/>
          </a:blip>
          <a:stretch>
            <a:fillRect/>
          </a:stretch>
        </p:blipFill>
        <p:spPr>
          <a:xfrm>
            <a:off x="11269150" y="152400"/>
            <a:ext cx="5740562" cy="99821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1"/>
          <p:cNvSpPr txBox="1"/>
          <p:nvPr/>
        </p:nvSpPr>
        <p:spPr>
          <a:xfrm>
            <a:off x="902025" y="1039825"/>
            <a:ext cx="9143700" cy="769500"/>
          </a:xfrm>
          <a:prstGeom prst="rect">
            <a:avLst/>
          </a:prstGeom>
          <a:noFill/>
          <a:ln>
            <a:noFill/>
          </a:ln>
        </p:spPr>
        <p:txBody>
          <a:bodyPr spcFirstLastPara="1" wrap="square" lIns="0" tIns="0" rIns="0" bIns="0" anchor="t" anchorCtr="0">
            <a:spAutoFit/>
          </a:bodyPr>
          <a:lstStyle/>
          <a:p>
            <a:pPr marL="0" marR="0" lvl="0" indent="0" algn="l" rtl="0">
              <a:lnSpc>
                <a:spcPct val="116000"/>
              </a:lnSpc>
              <a:spcBef>
                <a:spcPts val="0"/>
              </a:spcBef>
              <a:spcAft>
                <a:spcPts val="0"/>
              </a:spcAft>
              <a:buNone/>
            </a:pPr>
            <a:r>
              <a:rPr lang="en-US" sz="5000" b="1">
                <a:solidFill>
                  <a:srgbClr val="12222B"/>
                </a:solidFill>
                <a:latin typeface="Open Sans"/>
                <a:ea typeface="Open Sans"/>
                <a:cs typeface="Open Sans"/>
                <a:sym typeface="Open Sans"/>
              </a:rPr>
              <a:t>Real Time Location Tracking</a:t>
            </a:r>
            <a:endParaRPr/>
          </a:p>
        </p:txBody>
      </p:sp>
      <p:grpSp>
        <p:nvGrpSpPr>
          <p:cNvPr id="265" name="Google Shape;265;p21"/>
          <p:cNvGrpSpPr/>
          <p:nvPr/>
        </p:nvGrpSpPr>
        <p:grpSpPr>
          <a:xfrm>
            <a:off x="0" y="9838588"/>
            <a:ext cx="3085741" cy="3230403"/>
            <a:chOff x="0" y="-38100"/>
            <a:chExt cx="812700" cy="850800"/>
          </a:xfrm>
        </p:grpSpPr>
        <p:sp>
          <p:nvSpPr>
            <p:cNvPr id="266" name="Google Shape;266;p21"/>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267" name="Google Shape;267;p21"/>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68" name="Google Shape;268;p21"/>
          <p:cNvGrpSpPr/>
          <p:nvPr/>
        </p:nvGrpSpPr>
        <p:grpSpPr>
          <a:xfrm>
            <a:off x="17259300" y="9838588"/>
            <a:ext cx="3085741" cy="3230403"/>
            <a:chOff x="0" y="-38100"/>
            <a:chExt cx="812700" cy="850800"/>
          </a:xfrm>
        </p:grpSpPr>
        <p:sp>
          <p:nvSpPr>
            <p:cNvPr id="269" name="Google Shape;269;p21"/>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270" name="Google Shape;270;p21"/>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271" name="Google Shape;271;p21"/>
          <p:cNvPicPr preferRelativeResize="0"/>
          <p:nvPr/>
        </p:nvPicPr>
        <p:blipFill>
          <a:blip r:embed="rId3">
            <a:alphaModFix/>
          </a:blip>
          <a:stretch>
            <a:fillRect/>
          </a:stretch>
        </p:blipFill>
        <p:spPr>
          <a:xfrm>
            <a:off x="3085750" y="2852000"/>
            <a:ext cx="4843200" cy="3228800"/>
          </a:xfrm>
          <a:prstGeom prst="rect">
            <a:avLst/>
          </a:prstGeom>
          <a:noFill/>
          <a:ln>
            <a:noFill/>
          </a:ln>
        </p:spPr>
      </p:pic>
      <p:pic>
        <p:nvPicPr>
          <p:cNvPr id="272" name="Google Shape;272;p21"/>
          <p:cNvPicPr preferRelativeResize="0"/>
          <p:nvPr/>
        </p:nvPicPr>
        <p:blipFill>
          <a:blip r:embed="rId4">
            <a:alphaModFix/>
          </a:blip>
          <a:stretch>
            <a:fillRect/>
          </a:stretch>
        </p:blipFill>
        <p:spPr>
          <a:xfrm>
            <a:off x="9528538" y="2851202"/>
            <a:ext cx="4843213" cy="3230400"/>
          </a:xfrm>
          <a:prstGeom prst="rect">
            <a:avLst/>
          </a:prstGeom>
          <a:noFill/>
          <a:ln>
            <a:noFill/>
          </a:ln>
        </p:spPr>
      </p:pic>
      <p:sp>
        <p:nvSpPr>
          <p:cNvPr id="273" name="Google Shape;273;p21"/>
          <p:cNvSpPr txBox="1"/>
          <p:nvPr/>
        </p:nvSpPr>
        <p:spPr>
          <a:xfrm>
            <a:off x="2291925" y="7047275"/>
            <a:ext cx="13041000" cy="13431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3500">
                <a:latin typeface="Calibri"/>
                <a:ea typeface="Calibri"/>
                <a:cs typeface="Calibri"/>
                <a:sym typeface="Calibri"/>
              </a:rPr>
              <a:t>Track whether a person is at an intersection</a:t>
            </a:r>
            <a:endParaRPr sz="3500">
              <a:latin typeface="Calibri"/>
              <a:ea typeface="Calibri"/>
              <a:cs typeface="Calibri"/>
              <a:sym typeface="Calibri"/>
            </a:endParaRPr>
          </a:p>
          <a:p>
            <a:pPr marL="0" lvl="0" indent="0" algn="ctr" rtl="0">
              <a:lnSpc>
                <a:spcPct val="115000"/>
              </a:lnSpc>
              <a:spcBef>
                <a:spcPts val="0"/>
              </a:spcBef>
              <a:spcAft>
                <a:spcPts val="0"/>
              </a:spcAft>
              <a:buNone/>
            </a:pPr>
            <a:r>
              <a:rPr lang="en-US" sz="3500">
                <a:latin typeface="Calibri"/>
                <a:ea typeface="Calibri"/>
                <a:cs typeface="Calibri"/>
                <a:sym typeface="Calibri"/>
              </a:rPr>
              <a:t>Active GPS System (2 Way Tracking System)</a:t>
            </a:r>
            <a:endParaRPr sz="35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2"/>
          <p:cNvSpPr txBox="1"/>
          <p:nvPr/>
        </p:nvSpPr>
        <p:spPr>
          <a:xfrm>
            <a:off x="902025" y="1039825"/>
            <a:ext cx="9143700" cy="769500"/>
          </a:xfrm>
          <a:prstGeom prst="rect">
            <a:avLst/>
          </a:prstGeom>
          <a:noFill/>
          <a:ln>
            <a:noFill/>
          </a:ln>
        </p:spPr>
        <p:txBody>
          <a:bodyPr spcFirstLastPara="1" wrap="square" lIns="0" tIns="0" rIns="0" bIns="0" anchor="t" anchorCtr="0">
            <a:spAutoFit/>
          </a:bodyPr>
          <a:lstStyle/>
          <a:p>
            <a:pPr marL="0" marR="0" lvl="0" indent="0" algn="l" rtl="0">
              <a:lnSpc>
                <a:spcPct val="116000"/>
              </a:lnSpc>
              <a:spcBef>
                <a:spcPts val="0"/>
              </a:spcBef>
              <a:spcAft>
                <a:spcPts val="0"/>
              </a:spcAft>
              <a:buNone/>
            </a:pPr>
            <a:r>
              <a:rPr lang="en-US" sz="5000" b="1">
                <a:solidFill>
                  <a:srgbClr val="12222B"/>
                </a:solidFill>
                <a:latin typeface="Open Sans"/>
                <a:ea typeface="Open Sans"/>
                <a:cs typeface="Open Sans"/>
                <a:sym typeface="Open Sans"/>
              </a:rPr>
              <a:t>Automatic AI Prediction</a:t>
            </a:r>
            <a:endParaRPr/>
          </a:p>
        </p:txBody>
      </p:sp>
      <p:grpSp>
        <p:nvGrpSpPr>
          <p:cNvPr id="279" name="Google Shape;279;p22"/>
          <p:cNvGrpSpPr/>
          <p:nvPr/>
        </p:nvGrpSpPr>
        <p:grpSpPr>
          <a:xfrm>
            <a:off x="0" y="9838588"/>
            <a:ext cx="3085741" cy="3230403"/>
            <a:chOff x="0" y="-38100"/>
            <a:chExt cx="812700" cy="850800"/>
          </a:xfrm>
        </p:grpSpPr>
        <p:sp>
          <p:nvSpPr>
            <p:cNvPr id="280" name="Google Shape;280;p22"/>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sp>
        <p:sp>
          <p:nvSpPr>
            <p:cNvPr id="281" name="Google Shape;281;p22"/>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82" name="Google Shape;282;p22"/>
          <p:cNvGrpSpPr/>
          <p:nvPr/>
        </p:nvGrpSpPr>
        <p:grpSpPr>
          <a:xfrm>
            <a:off x="17259300" y="9838588"/>
            <a:ext cx="3085741" cy="3230403"/>
            <a:chOff x="0" y="-38100"/>
            <a:chExt cx="812700" cy="850800"/>
          </a:xfrm>
        </p:grpSpPr>
        <p:sp>
          <p:nvSpPr>
            <p:cNvPr id="283" name="Google Shape;283;p22"/>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sp>
        <p:sp>
          <p:nvSpPr>
            <p:cNvPr id="284" name="Google Shape;284;p22"/>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85" name="Google Shape;285;p22"/>
          <p:cNvSpPr txBox="1"/>
          <p:nvPr/>
        </p:nvSpPr>
        <p:spPr>
          <a:xfrm>
            <a:off x="2152800" y="2696100"/>
            <a:ext cx="13982400" cy="4063500"/>
          </a:xfrm>
          <a:prstGeom prst="rect">
            <a:avLst/>
          </a:prstGeom>
          <a:noFill/>
          <a:ln>
            <a:noFill/>
          </a:ln>
        </p:spPr>
        <p:txBody>
          <a:bodyPr spcFirstLastPara="1" wrap="square" lIns="91425" tIns="91425" rIns="91425" bIns="91425" anchor="t" anchorCtr="0">
            <a:spAutoFit/>
          </a:bodyPr>
          <a:lstStyle/>
          <a:p>
            <a:pPr marL="457200" lvl="0" indent="-457200" algn="l" rtl="0">
              <a:lnSpc>
                <a:spcPct val="150000"/>
              </a:lnSpc>
              <a:spcBef>
                <a:spcPts val="0"/>
              </a:spcBef>
              <a:spcAft>
                <a:spcPts val="0"/>
              </a:spcAft>
              <a:buSzPts val="3600"/>
              <a:buFont typeface="Calibri"/>
              <a:buChar char="●"/>
            </a:pPr>
            <a:r>
              <a:rPr lang="en-US" sz="3600">
                <a:latin typeface="Calibri"/>
                <a:ea typeface="Calibri"/>
                <a:cs typeface="Calibri"/>
                <a:sym typeface="Calibri"/>
              </a:rPr>
              <a:t>Is this person really </a:t>
            </a:r>
            <a:r>
              <a:rPr lang="en-US" sz="3600">
                <a:solidFill>
                  <a:srgbClr val="B45F06"/>
                </a:solidFill>
                <a:latin typeface="Calibri"/>
                <a:ea typeface="Calibri"/>
                <a:cs typeface="Calibri"/>
                <a:sym typeface="Calibri"/>
              </a:rPr>
              <a:t>about to cross</a:t>
            </a:r>
            <a:r>
              <a:rPr lang="en-US" sz="3600">
                <a:latin typeface="Calibri"/>
                <a:ea typeface="Calibri"/>
                <a:cs typeface="Calibri"/>
                <a:sym typeface="Calibri"/>
              </a:rPr>
              <a:t> (at the intersection)? -&gt; location data</a:t>
            </a:r>
            <a:endParaRPr sz="3600">
              <a:latin typeface="Calibri"/>
              <a:ea typeface="Calibri"/>
              <a:cs typeface="Calibri"/>
              <a:sym typeface="Calibri"/>
            </a:endParaRPr>
          </a:p>
          <a:p>
            <a:pPr marL="457200" lvl="0" indent="-457200" algn="l" rtl="0">
              <a:lnSpc>
                <a:spcPct val="150000"/>
              </a:lnSpc>
              <a:spcBef>
                <a:spcPts val="0"/>
              </a:spcBef>
              <a:spcAft>
                <a:spcPts val="0"/>
              </a:spcAft>
              <a:buSzPts val="3600"/>
              <a:buFont typeface="Calibri"/>
              <a:buChar char="●"/>
            </a:pPr>
            <a:r>
              <a:rPr lang="en-US" sz="3600">
                <a:latin typeface="Calibri"/>
                <a:ea typeface="Calibri"/>
                <a:cs typeface="Calibri"/>
                <a:sym typeface="Calibri"/>
              </a:rPr>
              <a:t>Is this person </a:t>
            </a:r>
            <a:r>
              <a:rPr lang="en-US" sz="3600">
                <a:solidFill>
                  <a:srgbClr val="9900FF"/>
                </a:solidFill>
                <a:latin typeface="Calibri"/>
                <a:ea typeface="Calibri"/>
                <a:cs typeface="Calibri"/>
                <a:sym typeface="Calibri"/>
              </a:rPr>
              <a:t>waiting</a:t>
            </a:r>
            <a:r>
              <a:rPr lang="en-US" sz="3600">
                <a:latin typeface="Calibri"/>
                <a:ea typeface="Calibri"/>
                <a:cs typeface="Calibri"/>
                <a:sym typeface="Calibri"/>
              </a:rPr>
              <a:t>?  -&gt; moving speed sequence (moving -&gt; still </a:t>
            </a:r>
            <a:r>
              <a:rPr lang="en-US" sz="3600">
                <a:solidFill>
                  <a:srgbClr val="1155CC"/>
                </a:solidFill>
                <a:latin typeface="Calibri"/>
                <a:ea typeface="Calibri"/>
                <a:cs typeface="Calibri"/>
                <a:sym typeface="Calibri"/>
              </a:rPr>
              <a:t>transition</a:t>
            </a:r>
            <a:r>
              <a:rPr lang="en-US" sz="3600">
                <a:latin typeface="Calibri"/>
                <a:ea typeface="Calibri"/>
                <a:cs typeface="Calibri"/>
                <a:sym typeface="Calibri"/>
              </a:rPr>
              <a:t>, </a:t>
            </a:r>
            <a:r>
              <a:rPr lang="en-US" sz="3600">
                <a:solidFill>
                  <a:srgbClr val="38761D"/>
                </a:solidFill>
                <a:latin typeface="Calibri"/>
                <a:ea typeface="Calibri"/>
                <a:cs typeface="Calibri"/>
                <a:sym typeface="Calibri"/>
              </a:rPr>
              <a:t>duration</a:t>
            </a:r>
            <a:r>
              <a:rPr lang="en-US" sz="3600">
                <a:latin typeface="Calibri"/>
                <a:ea typeface="Calibri"/>
                <a:cs typeface="Calibri"/>
                <a:sym typeface="Calibri"/>
              </a:rPr>
              <a:t> of being still, </a:t>
            </a:r>
            <a:r>
              <a:rPr lang="en-US" sz="3600">
                <a:solidFill>
                  <a:srgbClr val="FF00FF"/>
                </a:solidFill>
                <a:latin typeface="Calibri"/>
                <a:ea typeface="Calibri"/>
                <a:cs typeface="Calibri"/>
                <a:sym typeface="Calibri"/>
              </a:rPr>
              <a:t>user input</a:t>
            </a:r>
            <a:r>
              <a:rPr lang="en-US" sz="3600">
                <a:solidFill>
                  <a:schemeClr val="dk1"/>
                </a:solidFill>
                <a:latin typeface="Calibri"/>
                <a:ea typeface="Calibri"/>
                <a:cs typeface="Calibri"/>
                <a:sym typeface="Calibri"/>
              </a:rPr>
              <a:t>, other road data)</a:t>
            </a:r>
            <a:endParaRPr sz="3600">
              <a:solidFill>
                <a:schemeClr val="dk1"/>
              </a:solidFill>
              <a:latin typeface="Calibri"/>
              <a:ea typeface="Calibri"/>
              <a:cs typeface="Calibri"/>
              <a:sym typeface="Calibri"/>
            </a:endParaRPr>
          </a:p>
          <a:p>
            <a:pPr marL="457200" lvl="0" indent="-457200" algn="l" rtl="0">
              <a:lnSpc>
                <a:spcPct val="150000"/>
              </a:lnSpc>
              <a:spcBef>
                <a:spcPts val="0"/>
              </a:spcBef>
              <a:spcAft>
                <a:spcPts val="0"/>
              </a:spcAft>
              <a:buClr>
                <a:schemeClr val="dk1"/>
              </a:buClr>
              <a:buSzPts val="3600"/>
              <a:buFont typeface="Calibri"/>
              <a:buChar char="●"/>
            </a:pPr>
            <a:r>
              <a:rPr lang="en-US" sz="3600">
                <a:solidFill>
                  <a:schemeClr val="dk1"/>
                </a:solidFill>
                <a:latin typeface="Calibri"/>
                <a:ea typeface="Calibri"/>
                <a:cs typeface="Calibri"/>
                <a:sym typeface="Calibri"/>
              </a:rPr>
              <a:t>What is this person’s facing direction/walking direction? (</a:t>
            </a:r>
            <a:r>
              <a:rPr lang="en-US" sz="3600">
                <a:solidFill>
                  <a:srgbClr val="FF0000"/>
                </a:solidFill>
                <a:latin typeface="Calibri"/>
                <a:ea typeface="Calibri"/>
                <a:cs typeface="Calibri"/>
                <a:sym typeface="Calibri"/>
              </a:rPr>
              <a:t>Current red light direction</a:t>
            </a:r>
            <a:r>
              <a:rPr lang="en-US" sz="3600">
                <a:solidFill>
                  <a:schemeClr val="dk1"/>
                </a:solidFill>
                <a:latin typeface="Calibri"/>
                <a:ea typeface="Calibri"/>
                <a:cs typeface="Calibri"/>
                <a:sym typeface="Calibri"/>
              </a:rPr>
              <a:t>)</a:t>
            </a:r>
            <a:endParaRPr sz="36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1310</Words>
  <Application>Microsoft Macintosh PowerPoint</Application>
  <PresentationFormat>Custom</PresentationFormat>
  <Paragraphs>97</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Calibri</vt:lpstr>
      <vt:lpstr>Arial</vt:lpstr>
      <vt:lpstr>Open Sans</vt:lpstr>
      <vt:lpstr>Lato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Kai Yang Wise Chua</cp:lastModifiedBy>
  <cp:revision>1</cp:revision>
  <dcterms:modified xsi:type="dcterms:W3CDTF">2022-09-11T12:55:37Z</dcterms:modified>
</cp:coreProperties>
</file>